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5"/>
  </p:notesMasterIdLst>
  <p:handoutMasterIdLst>
    <p:handoutMasterId r:id="rId26"/>
  </p:handoutMasterIdLst>
  <p:sldIdLst>
    <p:sldId id="518" r:id="rId2"/>
    <p:sldId id="519" r:id="rId3"/>
    <p:sldId id="706" r:id="rId4"/>
    <p:sldId id="707" r:id="rId5"/>
    <p:sldId id="708" r:id="rId6"/>
    <p:sldId id="709" r:id="rId7"/>
    <p:sldId id="710" r:id="rId8"/>
    <p:sldId id="711" r:id="rId9"/>
    <p:sldId id="713" r:id="rId10"/>
    <p:sldId id="712" r:id="rId11"/>
    <p:sldId id="714" r:id="rId12"/>
    <p:sldId id="715" r:id="rId13"/>
    <p:sldId id="716" r:id="rId14"/>
    <p:sldId id="717" r:id="rId15"/>
    <p:sldId id="720" r:id="rId16"/>
    <p:sldId id="719" r:id="rId17"/>
    <p:sldId id="718" r:id="rId18"/>
    <p:sldId id="723" r:id="rId19"/>
    <p:sldId id="721" r:id="rId20"/>
    <p:sldId id="726" r:id="rId21"/>
    <p:sldId id="724" r:id="rId22"/>
    <p:sldId id="725" r:id="rId23"/>
    <p:sldId id="722" r:id="rId24"/>
  </p:sldIdLst>
  <p:sldSz cx="9144000" cy="6858000" type="screen4x3"/>
  <p:notesSz cx="6797675" cy="9928225"/>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A5804"/>
    <a:srgbClr val="00007B"/>
    <a:srgbClr val="20208C"/>
    <a:srgbClr val="0000FF"/>
    <a:srgbClr val="FF9900"/>
    <a:srgbClr val="BBDDF0"/>
    <a:srgbClr val="996600"/>
    <a:srgbClr val="3838AE"/>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41" autoAdjust="0"/>
    <p:restoredTop sz="74367" autoAdjust="0"/>
  </p:normalViewPr>
  <p:slideViewPr>
    <p:cSldViewPr>
      <p:cViewPr varScale="1">
        <p:scale>
          <a:sx n="53" d="100"/>
          <a:sy n="53" d="100"/>
        </p:scale>
        <p:origin x="2178" y="7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111" d="100"/>
          <a:sy n="111" d="100"/>
        </p:scale>
        <p:origin x="4128" y="22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pPr>
              <a:defRPr/>
            </a:pPr>
            <a:fld id="{A9320F5C-0B03-4F47-81EE-873812F15687}" type="datetimeFigureOut">
              <a:rPr lang="zh-CN" altLang="en-US"/>
              <a:t>2021/4/4</a:t>
            </a:fld>
            <a:endParaRPr lang="zh-CN" altLang="en-US"/>
          </a:p>
        </p:txBody>
      </p:sp>
      <p:sp>
        <p:nvSpPr>
          <p:cNvPr id="4" name="页脚占位符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pPr>
              <a:defRPr/>
            </a:pPr>
            <a:endParaRPr lang="zh-CN" altLang="en-US"/>
          </a:p>
        </p:txBody>
      </p:sp>
      <p:sp>
        <p:nvSpPr>
          <p:cNvPr id="5" name="灯片编号占位符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pPr>
              <a:defRPr/>
            </a:pPr>
            <a:fld id="{7964C979-49E2-45AF-A739-FA6FB082107D}" type="slidenum">
              <a:rPr lang="zh-CN" altLang="en-US"/>
              <a:t>‹#›</a:t>
            </a:fld>
            <a:endParaRPr lang="zh-CN" altLang="en-US"/>
          </a:p>
        </p:txBody>
      </p:sp>
    </p:spTree>
    <p:extLst>
      <p:ext uri="{BB962C8B-B14F-4D97-AF65-F5344CB8AC3E}">
        <p14:creationId xmlns:p14="http://schemas.microsoft.com/office/powerpoint/2010/main" val="7784502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7810" name="Rectangle 2"/>
          <p:cNvSpPr>
            <a:spLocks noGrp="1" noChangeArrowheads="1"/>
          </p:cNvSpPr>
          <p:nvPr>
            <p:ph type="hdr" sz="quarter"/>
          </p:nvPr>
        </p:nvSpPr>
        <p:spPr bwMode="auto">
          <a:xfrm>
            <a:off x="0" y="0"/>
            <a:ext cx="2945659" cy="496411"/>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latin typeface="Arial" panose="020B0604020202020204" pitchFamily="34" charset="0"/>
                <a:ea typeface="宋体" panose="02010600030101010101" pitchFamily="2" charset="-122"/>
              </a:defRPr>
            </a:lvl1pPr>
          </a:lstStyle>
          <a:p>
            <a:pPr>
              <a:defRPr/>
            </a:pPr>
            <a:endParaRPr lang="en-US" altLang="zh-CN"/>
          </a:p>
        </p:txBody>
      </p:sp>
      <p:sp>
        <p:nvSpPr>
          <p:cNvPr id="247811" name="Rectangle 3"/>
          <p:cNvSpPr>
            <a:spLocks noGrp="1" noChangeArrowheads="1"/>
          </p:cNvSpPr>
          <p:nvPr>
            <p:ph type="dt" idx="1"/>
          </p:nvPr>
        </p:nvSpPr>
        <p:spPr bwMode="auto">
          <a:xfrm>
            <a:off x="3850443" y="0"/>
            <a:ext cx="2945659" cy="496411"/>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latin typeface="Arial" panose="020B0604020202020204" pitchFamily="34" charset="0"/>
                <a:ea typeface="宋体" panose="02010600030101010101" pitchFamily="2" charset="-122"/>
              </a:defRPr>
            </a:lvl1pPr>
          </a:lstStyle>
          <a:p>
            <a:pPr>
              <a:defRPr/>
            </a:pPr>
            <a:endParaRPr lang="en-US" altLang="zh-CN"/>
          </a:p>
        </p:txBody>
      </p:sp>
      <p:sp>
        <p:nvSpPr>
          <p:cNvPr id="3076" name="Rectangle 4"/>
          <p:cNvSpPr>
            <a:spLocks noGrp="1" noRot="1" noChangeAspect="1" noChangeArrowheads="1" noTextEdit="1"/>
          </p:cNvSpPr>
          <p:nvPr>
            <p:ph type="sldImg" idx="2"/>
          </p:nvPr>
        </p:nvSpPr>
        <p:spPr bwMode="auto">
          <a:xfrm>
            <a:off x="917575" y="744538"/>
            <a:ext cx="4962525" cy="3722687"/>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247813" name="Rectangle 5"/>
          <p:cNvSpPr>
            <a:spLocks noGrp="1" noChangeArrowheads="1"/>
          </p:cNvSpPr>
          <p:nvPr>
            <p:ph type="body" sz="quarter" idx="3"/>
          </p:nvPr>
        </p:nvSpPr>
        <p:spPr bwMode="auto">
          <a:xfrm>
            <a:off x="679768" y="4715907"/>
            <a:ext cx="5438140" cy="4467701"/>
          </a:xfrm>
          <a:prstGeom prst="rect">
            <a:avLst/>
          </a:prstGeom>
          <a:noFill/>
          <a:ln w="9525">
            <a:noFill/>
            <a:miter lim="800000"/>
          </a:ln>
          <a:effectLst/>
        </p:spPr>
        <p:txBody>
          <a:bodyPr vert="horz" wrap="square" lIns="91440" tIns="45720" rIns="91440" bIns="45720" numCol="1" anchor="t" anchorCtr="0" compatLnSpc="1"/>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247814" name="Rectangle 6"/>
          <p:cNvSpPr>
            <a:spLocks noGrp="1" noChangeArrowheads="1"/>
          </p:cNvSpPr>
          <p:nvPr>
            <p:ph type="ftr" sz="quarter" idx="4"/>
          </p:nvPr>
        </p:nvSpPr>
        <p:spPr bwMode="auto">
          <a:xfrm>
            <a:off x="0" y="9430091"/>
            <a:ext cx="2945659" cy="496411"/>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latin typeface="Arial" panose="020B0604020202020204" pitchFamily="34" charset="0"/>
                <a:ea typeface="宋体" panose="02010600030101010101" pitchFamily="2" charset="-122"/>
              </a:defRPr>
            </a:lvl1pPr>
          </a:lstStyle>
          <a:p>
            <a:pPr>
              <a:defRPr/>
            </a:pPr>
            <a:endParaRPr lang="en-US" altLang="zh-CN"/>
          </a:p>
        </p:txBody>
      </p:sp>
      <p:sp>
        <p:nvSpPr>
          <p:cNvPr id="247815" name="Rectangle 7"/>
          <p:cNvSpPr>
            <a:spLocks noGrp="1" noChangeArrowheads="1"/>
          </p:cNvSpPr>
          <p:nvPr>
            <p:ph type="sldNum" sz="quarter" idx="5"/>
          </p:nvPr>
        </p:nvSpPr>
        <p:spPr bwMode="auto">
          <a:xfrm>
            <a:off x="3850443" y="9430091"/>
            <a:ext cx="2945659" cy="496411"/>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latin typeface="Arial" panose="020B0604020202020204" pitchFamily="34" charset="0"/>
                <a:ea typeface="宋体" panose="02010600030101010101" pitchFamily="2" charset="-122"/>
              </a:defRPr>
            </a:lvl1pPr>
          </a:lstStyle>
          <a:p>
            <a:pPr>
              <a:defRPr/>
            </a:pPr>
            <a:fld id="{9CC6F31E-CEFA-4A0F-B98B-F1B6E875DC9A}" type="slidenum">
              <a:rPr lang="en-US" altLang="zh-CN"/>
              <a:t>‹#›</a:t>
            </a:fld>
            <a:endParaRPr lang="en-US" altLang="zh-CN"/>
          </a:p>
        </p:txBody>
      </p:sp>
    </p:spTree>
    <p:extLst>
      <p:ext uri="{BB962C8B-B14F-4D97-AF65-F5344CB8AC3E}">
        <p14:creationId xmlns:p14="http://schemas.microsoft.com/office/powerpoint/2010/main" val="121669402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 altLang="zh-CN" sz="1000" dirty="0"/>
          </a:p>
        </p:txBody>
      </p:sp>
      <p:sp>
        <p:nvSpPr>
          <p:cNvPr id="4" name="幻灯片编号占位符 3"/>
          <p:cNvSpPr>
            <a:spLocks noGrp="1"/>
          </p:cNvSpPr>
          <p:nvPr>
            <p:ph type="sldNum" sz="quarter" idx="10"/>
          </p:nvPr>
        </p:nvSpPr>
        <p:spPr/>
        <p:txBody>
          <a:bodyPr/>
          <a:lstStyle/>
          <a:p>
            <a:pPr>
              <a:defRPr/>
            </a:pPr>
            <a:fld id="{9CC6F31E-CEFA-4A0F-B98B-F1B6E875DC9A}" type="slidenum">
              <a:rPr lang="en-US" altLang="zh-CN" smtClean="0"/>
              <a:t>1</a:t>
            </a:fld>
            <a:endParaRPr lang="en-US" altLang="zh-CN"/>
          </a:p>
        </p:txBody>
      </p:sp>
    </p:spTree>
    <p:extLst>
      <p:ext uri="{BB962C8B-B14F-4D97-AF65-F5344CB8AC3E}">
        <p14:creationId xmlns:p14="http://schemas.microsoft.com/office/powerpoint/2010/main" val="637157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总结：</a:t>
            </a:r>
            <a:endParaRPr kumimoji="1" lang="en-US" altLang="zh-CN"/>
          </a:p>
          <a:p>
            <a:r>
              <a:rPr kumimoji="1" lang="zh-CN" altLang="en-US"/>
              <a:t>给定 任务</a:t>
            </a:r>
            <a:r>
              <a:rPr kumimoji="1" lang="en-US" altLang="zh-CN"/>
              <a:t>work-load,</a:t>
            </a:r>
            <a:r>
              <a:rPr kumimoji="1" lang="zh-CN" altLang="en-US"/>
              <a:t> 每个任务对应的</a:t>
            </a:r>
            <a:r>
              <a:rPr kumimoji="1" lang="en-US" altLang="zh-CN"/>
              <a:t>backbone</a:t>
            </a:r>
            <a:r>
              <a:rPr kumimoji="1" lang="zh-CN" altLang="en-US"/>
              <a:t> </a:t>
            </a:r>
            <a:r>
              <a:rPr kumimoji="1" lang="en-US" altLang="zh-CN"/>
              <a:t>D</a:t>
            </a:r>
            <a:r>
              <a:rPr kumimoji="1" lang="zh-CN" altLang="en-US"/>
              <a:t>， 可选择的子加速器类型，最大</a:t>
            </a:r>
            <a:r>
              <a:rPr kumimoji="1" lang="en-US" altLang="zh-CN"/>
              <a:t>Pes</a:t>
            </a:r>
            <a:r>
              <a:rPr kumimoji="1" lang="zh-CN" altLang="en-US"/>
              <a:t>和带宽，</a:t>
            </a:r>
            <a:r>
              <a:rPr kumimoji="1" lang="en-US" altLang="zh-CN"/>
              <a:t>latency</a:t>
            </a:r>
            <a:r>
              <a:rPr kumimoji="1" lang="zh-CN" altLang="en-US"/>
              <a:t>，</a:t>
            </a:r>
            <a:r>
              <a:rPr kumimoji="1" lang="en-US" altLang="zh-CN"/>
              <a:t>energy</a:t>
            </a:r>
            <a:r>
              <a:rPr kumimoji="1" lang="zh-CN" altLang="en-US"/>
              <a:t>和</a:t>
            </a:r>
            <a:r>
              <a:rPr kumimoji="1" lang="en-US" altLang="zh-CN"/>
              <a:t>area</a:t>
            </a:r>
            <a:r>
              <a:rPr kumimoji="1" lang="zh-CN" altLang="en-US"/>
              <a:t>的限制，</a:t>
            </a:r>
            <a:endParaRPr kumimoji="1" lang="en-US" altLang="zh-CN"/>
          </a:p>
          <a:p>
            <a:r>
              <a:rPr kumimoji="1" lang="zh-CN" altLang="en-US"/>
              <a:t>需要做到以下几件事：</a:t>
            </a:r>
            <a:endParaRPr kumimoji="1" lang="en-US" altLang="zh-CN"/>
          </a:p>
          <a:p>
            <a:r>
              <a:rPr kumimoji="1" lang="zh-CN" altLang="en-US"/>
              <a:t>确定</a:t>
            </a:r>
            <a:r>
              <a:rPr kumimoji="1" lang="en-US" altLang="zh-CN"/>
              <a:t>architecture</a:t>
            </a:r>
            <a:r>
              <a:rPr kumimoji="1" lang="zh-CN" altLang="en-US"/>
              <a:t>的具体参数；</a:t>
            </a:r>
            <a:endParaRPr kumimoji="1" lang="en-US" altLang="zh-CN"/>
          </a:p>
          <a:p>
            <a:r>
              <a:rPr kumimoji="1" lang="zh-CN" altLang="en-US"/>
              <a:t>确定每个子加速器的</a:t>
            </a:r>
            <a:r>
              <a:rPr kumimoji="1" lang="en-US" altLang="zh-CN"/>
              <a:t>dataflow</a:t>
            </a:r>
            <a:r>
              <a:rPr kumimoji="1" lang="zh-CN" altLang="en-US"/>
              <a:t>类型和资源分配；</a:t>
            </a:r>
            <a:endParaRPr kumimoji="1" lang="en-US" altLang="zh-CN"/>
          </a:p>
          <a:p>
            <a:r>
              <a:rPr kumimoji="1" lang="zh-CN" altLang="en-US"/>
              <a:t>确定映射和调度顺序。</a:t>
            </a:r>
            <a:endParaRPr kumimoji="1" lang="en-US" altLang="zh-CN"/>
          </a:p>
          <a:p>
            <a:r>
              <a:rPr kumimoji="1" lang="zh-CN" altLang="en-US"/>
              <a:t>以至于所有的限制（带宽和</a:t>
            </a:r>
            <a:r>
              <a:rPr kumimoji="1" lang="en-US" altLang="zh-CN"/>
              <a:t>PE</a:t>
            </a:r>
            <a:r>
              <a:rPr kumimoji="1" lang="zh-CN" altLang="en-US"/>
              <a:t>）以及要求（</a:t>
            </a:r>
            <a:r>
              <a:rPr kumimoji="1" lang="en-US" altLang="zh-CN"/>
              <a:t>latency</a:t>
            </a:r>
            <a:r>
              <a:rPr kumimoji="1" lang="zh-CN" altLang="en-US"/>
              <a:t>，</a:t>
            </a:r>
            <a:r>
              <a:rPr kumimoji="1" lang="en-US" altLang="zh-CN"/>
              <a:t>energy</a:t>
            </a:r>
            <a:r>
              <a:rPr kumimoji="1" lang="zh-CN" altLang="en-US"/>
              <a:t>和</a:t>
            </a:r>
            <a:r>
              <a:rPr kumimoji="1" lang="en-US" altLang="zh-CN"/>
              <a:t>area</a:t>
            </a:r>
            <a:r>
              <a:rPr kumimoji="1" lang="zh-CN" altLang="en-US"/>
              <a:t>）都能满足</a:t>
            </a:r>
            <a:endParaRPr kumimoji="1" lang="en-US" altLang="zh-CN"/>
          </a:p>
        </p:txBody>
      </p:sp>
      <p:sp>
        <p:nvSpPr>
          <p:cNvPr id="4" name="灯片编号占位符 3"/>
          <p:cNvSpPr>
            <a:spLocks noGrp="1"/>
          </p:cNvSpPr>
          <p:nvPr>
            <p:ph type="sldNum" sz="quarter" idx="5"/>
          </p:nvPr>
        </p:nvSpPr>
        <p:spPr/>
        <p:txBody>
          <a:bodyPr/>
          <a:lstStyle/>
          <a:p>
            <a:pPr>
              <a:defRPr/>
            </a:pPr>
            <a:fld id="{9CC6F31E-CEFA-4A0F-B98B-F1B6E875DC9A}" type="slidenum">
              <a:rPr lang="en-US" altLang="zh-CN"/>
              <a:t>10</a:t>
            </a:fld>
            <a:endParaRPr lang="en-US" altLang="zh-CN"/>
          </a:p>
        </p:txBody>
      </p:sp>
    </p:spTree>
    <p:extLst>
      <p:ext uri="{BB962C8B-B14F-4D97-AF65-F5344CB8AC3E}">
        <p14:creationId xmlns:p14="http://schemas.microsoft.com/office/powerpoint/2010/main" val="733067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9CC6F31E-CEFA-4A0F-B98B-F1B6E875DC9A}" type="slidenum">
              <a:rPr lang="en-US" altLang="zh-CN"/>
              <a:t>11</a:t>
            </a:fld>
            <a:endParaRPr lang="en-US" altLang="zh-CN"/>
          </a:p>
        </p:txBody>
      </p:sp>
    </p:spTree>
    <p:extLst>
      <p:ext uri="{BB962C8B-B14F-4D97-AF65-F5344CB8AC3E}">
        <p14:creationId xmlns:p14="http://schemas.microsoft.com/office/powerpoint/2010/main" val="3803158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en-US" altLang="zh-CN"/>
              <a:t>RNN</a:t>
            </a:r>
            <a:r>
              <a:rPr kumimoji="1" lang="zh-CN" altLang="en-US"/>
              <a:t> </a:t>
            </a:r>
            <a:r>
              <a:rPr kumimoji="1" lang="en-US" altLang="zh-CN"/>
              <a:t>controller</a:t>
            </a:r>
            <a:r>
              <a:rPr kumimoji="1" lang="zh-CN" altLang="en-US"/>
              <a:t>。两部分，一部分预测</a:t>
            </a:r>
            <a:r>
              <a:rPr kumimoji="1" lang="en-US" altLang="zh-CN"/>
              <a:t>DNN</a:t>
            </a:r>
            <a:r>
              <a:rPr kumimoji="1" lang="zh-CN" altLang="en-US"/>
              <a:t> </a:t>
            </a:r>
            <a:r>
              <a:rPr kumimoji="1" lang="en-US" altLang="zh-CN"/>
              <a:t>architecture</a:t>
            </a:r>
            <a:r>
              <a:rPr kumimoji="1" lang="zh-CN" altLang="en-US"/>
              <a:t>的</a:t>
            </a:r>
            <a:r>
              <a:rPr kumimoji="1" lang="en-US" altLang="zh-CN"/>
              <a:t>hyperparameters</a:t>
            </a:r>
            <a:r>
              <a:rPr kumimoji="1" lang="zh-CN" altLang="en-US"/>
              <a:t>，另一部分预测子加速器的</a:t>
            </a:r>
            <a:r>
              <a:rPr kumimoji="1" lang="en-US" altLang="zh-CN"/>
              <a:t>hyperparameter</a:t>
            </a:r>
          </a:p>
          <a:p>
            <a:pPr marL="228600" indent="-228600">
              <a:buAutoNum type="arabicPeriod"/>
            </a:pPr>
            <a:r>
              <a:rPr kumimoji="1" lang="en-US" altLang="zh-CN"/>
              <a:t>Controller</a:t>
            </a:r>
            <a:r>
              <a:rPr kumimoji="1" lang="zh-CN" altLang="en-US"/>
              <a:t>的更新，使用的基于蒙特卡洛的策略梯度下降的方法。</a:t>
            </a:r>
            <a:r>
              <a:rPr kumimoji="1" lang="en-US" altLang="zh-CN"/>
              <a:t>M</a:t>
            </a:r>
            <a:r>
              <a:rPr kumimoji="1" lang="zh-CN" altLang="en-US"/>
              <a:t>是 </a:t>
            </a:r>
            <a:r>
              <a:rPr kumimoji="1" lang="en-US" altLang="zh-CN"/>
              <a:t>batch</a:t>
            </a:r>
            <a:r>
              <a:rPr kumimoji="1" lang="zh-CN" altLang="en-US"/>
              <a:t> </a:t>
            </a:r>
            <a:r>
              <a:rPr kumimoji="1" lang="en-US" altLang="zh-CN"/>
              <a:t>size</a:t>
            </a:r>
            <a:r>
              <a:rPr kumimoji="1" lang="zh-CN" altLang="en-US"/>
              <a:t>；</a:t>
            </a:r>
            <a:r>
              <a:rPr kumimoji="1" lang="en-US" altLang="zh-CN"/>
              <a:t>T</a:t>
            </a:r>
            <a:r>
              <a:rPr kumimoji="1" lang="zh-CN" altLang="en-US"/>
              <a:t>是</a:t>
            </a:r>
            <a:r>
              <a:rPr kumimoji="1" lang="en-US" altLang="zh-CN"/>
              <a:t>1</a:t>
            </a:r>
            <a:r>
              <a:rPr kumimoji="1" lang="zh-CN" altLang="en-US"/>
              <a:t>个</a:t>
            </a:r>
            <a:r>
              <a:rPr kumimoji="1" lang="en-US" altLang="zh-CN"/>
              <a:t>episode</a:t>
            </a:r>
            <a:r>
              <a:rPr kumimoji="1" lang="zh-CN" altLang="en-US"/>
              <a:t>里的</a:t>
            </a:r>
            <a:r>
              <a:rPr kumimoji="1" lang="en-US" altLang="zh-CN"/>
              <a:t>steps</a:t>
            </a:r>
            <a:r>
              <a:rPr kumimoji="1" lang="zh-CN" altLang="en-US"/>
              <a:t>数量。</a:t>
            </a:r>
            <a:r>
              <a:rPr kumimoji="1" lang="en-US" altLang="zh-CN"/>
              <a:t>Reward</a:t>
            </a:r>
            <a:r>
              <a:rPr kumimoji="1" lang="zh-CN" altLang="en-US"/>
              <a:t>会被</a:t>
            </a:r>
            <a:r>
              <a:rPr kumimoji="1" lang="en-US" altLang="zh-CN"/>
              <a:t>discount</a:t>
            </a:r>
            <a:r>
              <a:rPr kumimoji="1" lang="zh-CN" altLang="en-US"/>
              <a:t>。</a:t>
            </a:r>
            <a:r>
              <a:rPr kumimoji="1" lang="en-US" altLang="zh-CN"/>
              <a:t>b</a:t>
            </a:r>
            <a:r>
              <a:rPr kumimoji="1" lang="zh-CN" altLang="en-US"/>
              <a:t>是</a:t>
            </a:r>
            <a:r>
              <a:rPr kumimoji="1" lang="en-US" altLang="zh-CN"/>
              <a:t>average</a:t>
            </a:r>
            <a:r>
              <a:rPr kumimoji="1" lang="zh-CN" altLang="en-US"/>
              <a:t> </a:t>
            </a:r>
            <a:r>
              <a:rPr kumimoji="1" lang="en-US" altLang="zh-CN"/>
              <a:t>exponential</a:t>
            </a:r>
            <a:r>
              <a:rPr kumimoji="1" lang="zh-CN" altLang="en-US"/>
              <a:t> </a:t>
            </a:r>
            <a:r>
              <a:rPr kumimoji="1" lang="en-US" altLang="zh-CN"/>
              <a:t>moving</a:t>
            </a:r>
            <a:r>
              <a:rPr kumimoji="1" lang="zh-CN" altLang="en-US"/>
              <a:t> </a:t>
            </a:r>
            <a:r>
              <a:rPr kumimoji="1" lang="en-US" altLang="zh-CN"/>
              <a:t>of</a:t>
            </a:r>
            <a:r>
              <a:rPr kumimoji="1" lang="zh-CN" altLang="en-US"/>
              <a:t> </a:t>
            </a:r>
            <a:r>
              <a:rPr kumimoji="1" lang="en-US" altLang="zh-CN"/>
              <a:t>rewards</a:t>
            </a:r>
            <a:r>
              <a:rPr kumimoji="1" lang="zh-CN" altLang="en-US"/>
              <a:t>。</a:t>
            </a:r>
          </a:p>
        </p:txBody>
      </p:sp>
      <p:sp>
        <p:nvSpPr>
          <p:cNvPr id="4" name="灯片编号占位符 3"/>
          <p:cNvSpPr>
            <a:spLocks noGrp="1"/>
          </p:cNvSpPr>
          <p:nvPr>
            <p:ph type="sldNum" sz="quarter" idx="5"/>
          </p:nvPr>
        </p:nvSpPr>
        <p:spPr/>
        <p:txBody>
          <a:bodyPr/>
          <a:lstStyle/>
          <a:p>
            <a:pPr>
              <a:defRPr/>
            </a:pPr>
            <a:fld id="{9CC6F31E-CEFA-4A0F-B98B-F1B6E875DC9A}" type="slidenum">
              <a:rPr lang="en-US" altLang="zh-CN"/>
              <a:t>12</a:t>
            </a:fld>
            <a:endParaRPr lang="en-US" altLang="zh-CN"/>
          </a:p>
        </p:txBody>
      </p:sp>
    </p:spTree>
    <p:extLst>
      <p:ext uri="{BB962C8B-B14F-4D97-AF65-F5344CB8AC3E}">
        <p14:creationId xmlns:p14="http://schemas.microsoft.com/office/powerpoint/2010/main" val="15553971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图中可以看到，有两个门</a:t>
            </a:r>
            <a:r>
              <a:rPr kumimoji="1" lang="en-US" altLang="zh-CN"/>
              <a:t>SA</a:t>
            </a:r>
            <a:r>
              <a:rPr kumimoji="1" lang="zh-CN" altLang="en-US"/>
              <a:t>和</a:t>
            </a:r>
            <a:r>
              <a:rPr kumimoji="1" lang="en-US" altLang="zh-CN"/>
              <a:t>SH</a:t>
            </a:r>
            <a:r>
              <a:rPr kumimoji="1" lang="zh-CN" altLang="en-US"/>
              <a:t>，分别控制 </a:t>
            </a:r>
            <a:r>
              <a:rPr kumimoji="1" lang="en-US" altLang="zh-CN"/>
              <a:t>architecture exploration</a:t>
            </a:r>
            <a:r>
              <a:rPr kumimoji="1" lang="zh-CN" altLang="en-US"/>
              <a:t> 和 </a:t>
            </a:r>
            <a:r>
              <a:rPr kumimoji="1" lang="en-US" altLang="zh-CN"/>
              <a:t>accelerator exploration</a:t>
            </a:r>
            <a:r>
              <a:rPr kumimoji="1" lang="zh-CN" altLang="en-US"/>
              <a:t>；</a:t>
            </a:r>
            <a:endParaRPr kumimoji="1" lang="en-US" altLang="zh-CN"/>
          </a:p>
          <a:p>
            <a:r>
              <a:rPr kumimoji="1" lang="zh-CN" altLang="en-US"/>
              <a:t>第一阶段，</a:t>
            </a:r>
            <a:r>
              <a:rPr kumimoji="1" lang="en-US" altLang="zh-CN"/>
              <a:t>SA</a:t>
            </a:r>
            <a:r>
              <a:rPr kumimoji="1" lang="zh-CN" altLang="en-US"/>
              <a:t>和</a:t>
            </a:r>
            <a:r>
              <a:rPr kumimoji="1" lang="en-US" altLang="zh-CN"/>
              <a:t>SH</a:t>
            </a:r>
            <a:r>
              <a:rPr kumimoji="1" lang="zh-CN" altLang="en-US"/>
              <a:t>两个门均合上，同时探索</a:t>
            </a:r>
            <a:r>
              <a:rPr kumimoji="1" lang="en-US" altLang="zh-CN"/>
              <a:t>neural</a:t>
            </a:r>
            <a:r>
              <a:rPr kumimoji="1" lang="zh-CN" altLang="en-US"/>
              <a:t> </a:t>
            </a:r>
            <a:r>
              <a:rPr kumimoji="1" lang="en-US" altLang="zh-CN"/>
              <a:t>architecture</a:t>
            </a:r>
            <a:r>
              <a:rPr kumimoji="1" lang="zh-CN" altLang="en-US"/>
              <a:t> 和 </a:t>
            </a:r>
            <a:r>
              <a:rPr kumimoji="1" lang="en-US" altLang="zh-CN"/>
              <a:t>hardware</a:t>
            </a:r>
            <a:r>
              <a:rPr kumimoji="1" lang="zh-CN" altLang="en-US"/>
              <a:t> </a:t>
            </a:r>
            <a:r>
              <a:rPr kumimoji="1" lang="en-US" altLang="zh-CN"/>
              <a:t>design</a:t>
            </a:r>
            <a:r>
              <a:rPr kumimoji="1" lang="zh-CN" altLang="en-US"/>
              <a:t>；</a:t>
            </a:r>
            <a:endParaRPr kumimoji="1" lang="en-US" altLang="zh-CN"/>
          </a:p>
          <a:p>
            <a:r>
              <a:rPr kumimoji="1" lang="zh-CN" altLang="en-US"/>
              <a:t>第二阶段，对于搜到的一个</a:t>
            </a:r>
            <a:r>
              <a:rPr kumimoji="1" lang="en-US" altLang="zh-CN"/>
              <a:t>architecture</a:t>
            </a:r>
            <a:r>
              <a:rPr kumimoji="1" lang="zh-CN" altLang="en-US"/>
              <a:t>，在此基础上继续搜索最优的 </a:t>
            </a:r>
            <a:r>
              <a:rPr kumimoji="1" lang="en-US" altLang="zh-CN"/>
              <a:t>hardware</a:t>
            </a:r>
            <a:r>
              <a:rPr kumimoji="1" lang="zh-CN" altLang="en-US"/>
              <a:t> </a:t>
            </a:r>
            <a:r>
              <a:rPr kumimoji="1" lang="en-US" altLang="zh-CN"/>
              <a:t>design</a:t>
            </a:r>
            <a:r>
              <a:rPr kumimoji="1" lang="zh-CN" altLang="en-US"/>
              <a:t>；</a:t>
            </a:r>
          </a:p>
        </p:txBody>
      </p:sp>
      <p:sp>
        <p:nvSpPr>
          <p:cNvPr id="4" name="灯片编号占位符 3"/>
          <p:cNvSpPr>
            <a:spLocks noGrp="1"/>
          </p:cNvSpPr>
          <p:nvPr>
            <p:ph type="sldNum" sz="quarter" idx="5"/>
          </p:nvPr>
        </p:nvSpPr>
        <p:spPr/>
        <p:txBody>
          <a:bodyPr/>
          <a:lstStyle/>
          <a:p>
            <a:pPr>
              <a:defRPr/>
            </a:pPr>
            <a:fld id="{9CC6F31E-CEFA-4A0F-B98B-F1B6E875DC9A}" type="slidenum">
              <a:rPr lang="en-US" altLang="zh-CN"/>
              <a:t>13</a:t>
            </a:fld>
            <a:endParaRPr lang="en-US" altLang="zh-CN"/>
          </a:p>
        </p:txBody>
      </p:sp>
    </p:spTree>
    <p:extLst>
      <p:ext uri="{BB962C8B-B14F-4D97-AF65-F5344CB8AC3E}">
        <p14:creationId xmlns:p14="http://schemas.microsoft.com/office/powerpoint/2010/main" val="3807793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9CC6F31E-CEFA-4A0F-B98B-F1B6E875DC9A}" type="slidenum">
              <a:rPr lang="en-US" altLang="zh-CN"/>
              <a:t>14</a:t>
            </a:fld>
            <a:endParaRPr lang="en-US" altLang="zh-CN"/>
          </a:p>
        </p:txBody>
      </p:sp>
    </p:spTree>
    <p:extLst>
      <p:ext uri="{BB962C8B-B14F-4D97-AF65-F5344CB8AC3E}">
        <p14:creationId xmlns:p14="http://schemas.microsoft.com/office/powerpoint/2010/main" val="14997372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Training and evaluation</a:t>
            </a:r>
            <a:r>
              <a:rPr kumimoji="1" lang="zh-CN" altLang="en-US"/>
              <a:t> 的目的是返回一个 </a:t>
            </a:r>
            <a:r>
              <a:rPr kumimoji="1" lang="en-US" altLang="zh-CN"/>
              <a:t>acc</a:t>
            </a:r>
          </a:p>
          <a:p>
            <a:endParaRPr kumimoji="1" lang="en-US" altLang="zh-CN"/>
          </a:p>
          <a:p>
            <a:r>
              <a:rPr kumimoji="1" lang="en-US" altLang="zh-CN"/>
              <a:t>Weighted(D)</a:t>
            </a:r>
            <a:r>
              <a:rPr kumimoji="1" lang="zh-CN" altLang="en-US"/>
              <a:t>是</a:t>
            </a:r>
            <a:r>
              <a:rPr kumimoji="1" lang="en-US" altLang="zh-CN"/>
              <a:t>acc</a:t>
            </a:r>
            <a:r>
              <a:rPr kumimoji="1" lang="zh-CN" altLang="en-US"/>
              <a:t>对应的</a:t>
            </a:r>
            <a:r>
              <a:rPr kumimoji="1" lang="en-US" altLang="zh-CN"/>
              <a:t>reward</a:t>
            </a:r>
            <a:r>
              <a:rPr kumimoji="1" lang="zh-CN" altLang="en-US"/>
              <a:t>项，</a:t>
            </a:r>
            <a:r>
              <a:rPr kumimoji="1" lang="en-US" altLang="zh-CN"/>
              <a:t>P</a:t>
            </a:r>
            <a:r>
              <a:rPr kumimoji="1" lang="zh-CN" altLang="en-US"/>
              <a:t>是</a:t>
            </a:r>
            <a:r>
              <a:rPr kumimoji="1" lang="en-US" altLang="zh-CN"/>
              <a:t>hardware</a:t>
            </a:r>
            <a:r>
              <a:rPr kumimoji="1" lang="zh-CN" altLang="en-US"/>
              <a:t> </a:t>
            </a:r>
            <a:r>
              <a:rPr kumimoji="1" lang="en-US" altLang="zh-CN"/>
              <a:t>design</a:t>
            </a:r>
            <a:r>
              <a:rPr kumimoji="1" lang="zh-CN" altLang="en-US"/>
              <a:t>对应的</a:t>
            </a:r>
            <a:r>
              <a:rPr kumimoji="1" lang="en-US" altLang="zh-CN"/>
              <a:t>penalty</a:t>
            </a:r>
            <a:r>
              <a:rPr kumimoji="1" lang="zh-CN" altLang="en-US"/>
              <a:t>，下一页会介绍具体值</a:t>
            </a:r>
          </a:p>
        </p:txBody>
      </p:sp>
      <p:sp>
        <p:nvSpPr>
          <p:cNvPr id="4" name="灯片编号占位符 3"/>
          <p:cNvSpPr>
            <a:spLocks noGrp="1"/>
          </p:cNvSpPr>
          <p:nvPr>
            <p:ph type="sldNum" sz="quarter" idx="5"/>
          </p:nvPr>
        </p:nvSpPr>
        <p:spPr/>
        <p:txBody>
          <a:bodyPr/>
          <a:lstStyle/>
          <a:p>
            <a:pPr>
              <a:defRPr/>
            </a:pPr>
            <a:fld id="{9CC6F31E-CEFA-4A0F-B98B-F1B6E875DC9A}" type="slidenum">
              <a:rPr lang="en-US" altLang="zh-CN"/>
              <a:t>15</a:t>
            </a:fld>
            <a:endParaRPr lang="en-US" altLang="zh-CN"/>
          </a:p>
        </p:txBody>
      </p:sp>
    </p:spTree>
    <p:extLst>
      <p:ext uri="{BB962C8B-B14F-4D97-AF65-F5344CB8AC3E}">
        <p14:creationId xmlns:p14="http://schemas.microsoft.com/office/powerpoint/2010/main" val="23849633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b="1"/>
              <a:t>MAESTRO</a:t>
            </a:r>
            <a:r>
              <a:rPr kumimoji="1" lang="zh-CN" altLang="en-US" sz="1200" b="1"/>
              <a:t>是作者选的一个 </a:t>
            </a:r>
            <a:r>
              <a:rPr kumimoji="1" lang="en-US" altLang="zh-CN" sz="1200" b="1"/>
              <a:t>cost</a:t>
            </a:r>
            <a:r>
              <a:rPr kumimoji="1" lang="zh-CN" altLang="en-US" sz="1200" b="1"/>
              <a:t> </a:t>
            </a:r>
            <a:r>
              <a:rPr kumimoji="1" lang="en-US" altLang="zh-CN" sz="1200" b="1"/>
              <a:t>model</a:t>
            </a:r>
            <a:r>
              <a:rPr kumimoji="1" lang="zh-CN" altLang="en-US" sz="1200" b="1"/>
              <a:t>。</a:t>
            </a:r>
            <a:endParaRPr kumimoji="1" lang="en-US" altLang="zh-CN" sz="1200" b="1"/>
          </a:p>
          <a:p>
            <a:r>
              <a:rPr kumimoji="1" lang="zh-CN" altLang="en-US" sz="1200" b="1"/>
              <a:t>基于这个 </a:t>
            </a:r>
            <a:r>
              <a:rPr kumimoji="1" lang="en-US" altLang="zh-CN" sz="1200" b="1"/>
              <a:t>cost</a:t>
            </a:r>
            <a:r>
              <a:rPr kumimoji="1" lang="zh-CN" altLang="en-US" sz="1200" b="1"/>
              <a:t> </a:t>
            </a:r>
            <a:r>
              <a:rPr kumimoji="1" lang="en-US" altLang="zh-CN" sz="1200" b="1"/>
              <a:t>model</a:t>
            </a:r>
            <a:r>
              <a:rPr kumimoji="1" lang="zh-CN" altLang="en-US" sz="1200" b="1"/>
              <a:t>，能够直接给出搜索出各个子加速器部署所需要的 </a:t>
            </a:r>
            <a:r>
              <a:rPr kumimoji="1" lang="en-US" altLang="zh-CN" sz="1200" b="1"/>
              <a:t>area</a:t>
            </a:r>
            <a:r>
              <a:rPr kumimoji="1" lang="zh-CN" altLang="en-US" sz="1200" b="1"/>
              <a:t>；</a:t>
            </a:r>
            <a:endParaRPr kumimoji="1" lang="en-US" altLang="zh-CN" sz="1200" b="1"/>
          </a:p>
          <a:p>
            <a:r>
              <a:rPr kumimoji="1" lang="zh-CN" altLang="en-US" sz="1200" b="1"/>
              <a:t>然后这个</a:t>
            </a:r>
            <a:r>
              <a:rPr kumimoji="1" lang="en-US" altLang="zh-CN" sz="1200" b="1"/>
              <a:t>cost</a:t>
            </a:r>
            <a:r>
              <a:rPr kumimoji="1" lang="zh-CN" altLang="en-US" sz="1200" b="1"/>
              <a:t> </a:t>
            </a:r>
            <a:r>
              <a:rPr kumimoji="1" lang="en-US" altLang="zh-CN" sz="1200" b="1"/>
              <a:t>model</a:t>
            </a:r>
            <a:r>
              <a:rPr kumimoji="1" lang="zh-CN" altLang="en-US" sz="1200" b="1"/>
              <a:t>，也可以直接计算出每个网络每一层在每一个子加速器上的 </a:t>
            </a:r>
            <a:r>
              <a:rPr kumimoji="1" lang="en-US" altLang="zh-CN" sz="1200" b="1"/>
              <a:t>latency</a:t>
            </a:r>
            <a:r>
              <a:rPr kumimoji="1" lang="zh-CN" altLang="en-US" sz="1200" b="1"/>
              <a:t>和 </a:t>
            </a:r>
            <a:r>
              <a:rPr kumimoji="1" lang="en-US" altLang="zh-CN" sz="1200" b="1"/>
              <a:t>energy</a:t>
            </a:r>
            <a:r>
              <a:rPr kumimoji="1" lang="zh-CN" altLang="en-US" sz="1200" b="1"/>
              <a:t>；</a:t>
            </a:r>
            <a:endParaRPr kumimoji="1" lang="en-US" altLang="zh-CN" sz="1200" b="1"/>
          </a:p>
          <a:p>
            <a:r>
              <a:rPr kumimoji="1" lang="zh-CN" altLang="en-US" sz="1200" b="1"/>
              <a:t>先满足</a:t>
            </a:r>
            <a:r>
              <a:rPr kumimoji="1" lang="en-US" altLang="zh-CN" sz="1200" b="1"/>
              <a:t>latency</a:t>
            </a:r>
            <a:r>
              <a:rPr kumimoji="1" lang="zh-CN" altLang="en-US" sz="1200" b="1"/>
              <a:t>等目标，然后看他的</a:t>
            </a:r>
            <a:r>
              <a:rPr kumimoji="1" lang="en-US" altLang="zh-CN" sz="1200" b="1"/>
              <a:t>energy</a:t>
            </a:r>
            <a:r>
              <a:rPr kumimoji="1" lang="zh-CN" altLang="en-US" sz="1200" b="1"/>
              <a:t>能否满足要求，这就能确定能不能找到符合各种 </a:t>
            </a:r>
            <a:r>
              <a:rPr kumimoji="1" lang="en-US" altLang="zh-CN" sz="1200" b="1"/>
              <a:t>design</a:t>
            </a:r>
            <a:r>
              <a:rPr kumimoji="1" lang="zh-CN" altLang="en-US" sz="1200" b="1"/>
              <a:t> </a:t>
            </a:r>
            <a:r>
              <a:rPr kumimoji="1" lang="en-US" altLang="zh-CN" sz="1200" b="1"/>
              <a:t>specification</a:t>
            </a:r>
            <a:r>
              <a:rPr kumimoji="1" lang="zh-CN" altLang="en-US" sz="1200" b="1"/>
              <a:t>的</a:t>
            </a:r>
            <a:r>
              <a:rPr kumimoji="1" lang="en-US" altLang="zh-CN" sz="1200" b="1"/>
              <a:t>hardware</a:t>
            </a:r>
            <a:r>
              <a:rPr kumimoji="1" lang="zh-CN" altLang="en-US" sz="1200" b="1"/>
              <a:t> </a:t>
            </a:r>
            <a:r>
              <a:rPr kumimoji="1" lang="en-US" altLang="zh-CN" sz="1200" b="1"/>
              <a:t>design</a:t>
            </a:r>
            <a:r>
              <a:rPr kumimoji="1" lang="zh-CN" altLang="en-US" sz="1200" b="1"/>
              <a:t>；</a:t>
            </a:r>
            <a:endParaRPr kumimoji="1" lang="en-US" altLang="zh-CN" sz="1200" b="1"/>
          </a:p>
          <a:p>
            <a:r>
              <a:rPr kumimoji="1" lang="zh-CN" altLang="en-US" sz="1200" b="1"/>
              <a:t>同时，这个</a:t>
            </a:r>
            <a:r>
              <a:rPr kumimoji="1" lang="en-US" altLang="zh-CN" sz="1200" b="1"/>
              <a:t>P</a:t>
            </a:r>
            <a:r>
              <a:rPr kumimoji="1" lang="zh-CN" altLang="en-US" sz="1200" b="1"/>
              <a:t>计算的是硬件设计这一部分的</a:t>
            </a:r>
            <a:r>
              <a:rPr kumimoji="1" lang="en-US" altLang="zh-CN" sz="1200" b="1"/>
              <a:t>penalty</a:t>
            </a:r>
          </a:p>
          <a:p>
            <a:endParaRPr kumimoji="1" lang="en-US" altLang="zh-CN" sz="1200" b="1"/>
          </a:p>
          <a:p>
            <a:endParaRPr kumimoji="1" lang="zh-CN" altLang="en-US"/>
          </a:p>
        </p:txBody>
      </p:sp>
      <p:sp>
        <p:nvSpPr>
          <p:cNvPr id="4" name="灯片编号占位符 3"/>
          <p:cNvSpPr>
            <a:spLocks noGrp="1"/>
          </p:cNvSpPr>
          <p:nvPr>
            <p:ph type="sldNum" sz="quarter" idx="5"/>
          </p:nvPr>
        </p:nvSpPr>
        <p:spPr/>
        <p:txBody>
          <a:bodyPr/>
          <a:lstStyle/>
          <a:p>
            <a:pPr>
              <a:defRPr/>
            </a:pPr>
            <a:fld id="{9CC6F31E-CEFA-4A0F-B98B-F1B6E875DC9A}" type="slidenum">
              <a:rPr lang="en-US" altLang="zh-CN"/>
              <a:t>16</a:t>
            </a:fld>
            <a:endParaRPr lang="en-US" altLang="zh-CN"/>
          </a:p>
        </p:txBody>
      </p:sp>
    </p:spTree>
    <p:extLst>
      <p:ext uri="{BB962C8B-B14F-4D97-AF65-F5344CB8AC3E}">
        <p14:creationId xmlns:p14="http://schemas.microsoft.com/office/powerpoint/2010/main" val="10461642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3</a:t>
            </a:r>
            <a:r>
              <a:rPr kumimoji="1" lang="zh-CN" altLang="en-US"/>
              <a:t>种 </a:t>
            </a:r>
            <a:r>
              <a:rPr kumimoji="1" lang="en-US" altLang="zh-CN"/>
              <a:t>workloads</a:t>
            </a:r>
            <a:r>
              <a:rPr kumimoji="1" lang="zh-CN" altLang="en-US"/>
              <a:t>，每个两个</a:t>
            </a:r>
            <a:r>
              <a:rPr kumimoji="1" lang="en-US" altLang="zh-CN"/>
              <a:t>tasks</a:t>
            </a:r>
            <a:r>
              <a:rPr kumimoji="1" lang="zh-CN" altLang="en-US"/>
              <a:t>；</a:t>
            </a:r>
            <a:endParaRPr kumimoji="1" lang="en-US" altLang="zh-CN"/>
          </a:p>
          <a:p>
            <a:r>
              <a:rPr kumimoji="1" lang="en-US" altLang="zh-CN"/>
              <a:t>#Classification</a:t>
            </a:r>
            <a:r>
              <a:rPr kumimoji="1" lang="zh-CN" altLang="en-US"/>
              <a:t>任务和</a:t>
            </a:r>
            <a:r>
              <a:rPr kumimoji="1" lang="en-US" altLang="zh-CN"/>
              <a:t>segmentation</a:t>
            </a:r>
            <a:r>
              <a:rPr kumimoji="1" lang="zh-CN" altLang="en-US"/>
              <a:t>任务的</a:t>
            </a:r>
            <a:r>
              <a:rPr kumimoji="1" lang="en-US" altLang="zh-CN"/>
              <a:t>backbone</a:t>
            </a:r>
            <a:endParaRPr kumimoji="1" lang="zh-CN" altLang="en-US"/>
          </a:p>
        </p:txBody>
      </p:sp>
      <p:sp>
        <p:nvSpPr>
          <p:cNvPr id="4" name="灯片编号占位符 3"/>
          <p:cNvSpPr>
            <a:spLocks noGrp="1"/>
          </p:cNvSpPr>
          <p:nvPr>
            <p:ph type="sldNum" sz="quarter" idx="5"/>
          </p:nvPr>
        </p:nvSpPr>
        <p:spPr/>
        <p:txBody>
          <a:bodyPr/>
          <a:lstStyle/>
          <a:p>
            <a:pPr>
              <a:defRPr/>
            </a:pPr>
            <a:fld id="{9CC6F31E-CEFA-4A0F-B98B-F1B6E875DC9A}" type="slidenum">
              <a:rPr lang="en-US" altLang="zh-CN"/>
              <a:t>17</a:t>
            </a:fld>
            <a:endParaRPr lang="en-US" altLang="zh-CN"/>
          </a:p>
        </p:txBody>
      </p:sp>
    </p:spTree>
    <p:extLst>
      <p:ext uri="{BB962C8B-B14F-4D97-AF65-F5344CB8AC3E}">
        <p14:creationId xmlns:p14="http://schemas.microsoft.com/office/powerpoint/2010/main" val="35855668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a:t>Classification</a:t>
            </a:r>
            <a:r>
              <a:rPr kumimoji="1" lang="zh-CN" altLang="en-US"/>
              <a:t>任务和</a:t>
            </a:r>
            <a:r>
              <a:rPr kumimoji="1" lang="en-US" altLang="zh-CN"/>
              <a:t>segmentation</a:t>
            </a:r>
            <a:r>
              <a:rPr kumimoji="1" lang="zh-CN" altLang="en-US"/>
              <a:t>任务的</a:t>
            </a:r>
            <a:r>
              <a:rPr kumimoji="1" lang="en-US" altLang="zh-CN"/>
              <a:t>backbone,</a:t>
            </a:r>
            <a:r>
              <a:rPr kumimoji="1" lang="zh-CN" altLang="en-US"/>
              <a:t>以及在给定</a:t>
            </a:r>
            <a:r>
              <a:rPr kumimoji="1" lang="en-US" altLang="zh-CN"/>
              <a:t>backbone</a:t>
            </a:r>
            <a:r>
              <a:rPr kumimoji="1" lang="zh-CN" altLang="en-US"/>
              <a:t>下</a:t>
            </a:r>
            <a:r>
              <a:rPr kumimoji="1" lang="en-US" altLang="zh-CN"/>
              <a:t>architecture</a:t>
            </a:r>
            <a:r>
              <a:rPr kumimoji="1" lang="zh-CN" altLang="en-US"/>
              <a:t>的搜索空间</a:t>
            </a:r>
            <a:endParaRPr kumimoji="1" lang="en-US" altLang="zh-CN"/>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a:t>最大</a:t>
            </a:r>
            <a:r>
              <a:rPr kumimoji="1" lang="en-US" altLang="zh-CN"/>
              <a:t>PE</a:t>
            </a:r>
            <a:r>
              <a:rPr kumimoji="1" lang="zh-CN" altLang="en-US"/>
              <a:t>数</a:t>
            </a:r>
            <a:r>
              <a:rPr kumimoji="1" lang="en-US" altLang="zh-CN"/>
              <a:t>4096</a:t>
            </a:r>
            <a:r>
              <a:rPr kumimoji="1" lang="zh-CN" altLang="en-US"/>
              <a:t>，带宽 </a:t>
            </a:r>
            <a:r>
              <a:rPr kumimoji="1" lang="en-US" altLang="zh-CN"/>
              <a:t>64GB/s</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a:t>3</a:t>
            </a:r>
            <a:r>
              <a:rPr kumimoji="1" lang="zh-CN" altLang="en-US"/>
              <a:t>种可选的子加速器</a:t>
            </a:r>
            <a:endParaRPr kumimoji="1" lang="en-US" altLang="zh-CN"/>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a:t>不同</a:t>
            </a:r>
            <a:r>
              <a:rPr kumimoji="1" lang="en-US" altLang="zh-CN"/>
              <a:t>workload</a:t>
            </a:r>
            <a:r>
              <a:rPr kumimoji="1" lang="zh-CN" altLang="en-US"/>
              <a:t>下，关于 </a:t>
            </a:r>
            <a:r>
              <a:rPr kumimoji="1" lang="en-US" altLang="zh-CN"/>
              <a:t>latency</a:t>
            </a:r>
            <a:r>
              <a:rPr kumimoji="1" lang="zh-CN" altLang="en-US"/>
              <a:t>，</a:t>
            </a:r>
            <a:r>
              <a:rPr kumimoji="1" lang="en-US" altLang="zh-CN"/>
              <a:t>ennrgy</a:t>
            </a:r>
            <a:r>
              <a:rPr kumimoji="1" lang="zh-CN" altLang="en-US"/>
              <a:t>，</a:t>
            </a:r>
            <a:r>
              <a:rPr kumimoji="1" lang="en-US" altLang="zh-CN"/>
              <a:t>area</a:t>
            </a:r>
            <a:r>
              <a:rPr kumimoji="1" lang="zh-CN" altLang="en-US"/>
              <a:t>都有不同的</a:t>
            </a:r>
            <a:r>
              <a:rPr kumimoji="1" lang="en-US" altLang="zh-CN"/>
              <a:t>design</a:t>
            </a:r>
            <a:r>
              <a:rPr kumimoji="1" lang="zh-CN" altLang="en-US"/>
              <a:t> </a:t>
            </a:r>
            <a:r>
              <a:rPr kumimoji="1" lang="en-US" altLang="zh-CN"/>
              <a:t>specifications</a:t>
            </a:r>
            <a:endParaRPr kumimoji="1" lang="zh-CN" altLang="en-US"/>
          </a:p>
          <a:p>
            <a:endParaRPr kumimoji="1" lang="zh-CN" altLang="en-US"/>
          </a:p>
        </p:txBody>
      </p:sp>
      <p:sp>
        <p:nvSpPr>
          <p:cNvPr id="4" name="灯片编号占位符 3"/>
          <p:cNvSpPr>
            <a:spLocks noGrp="1"/>
          </p:cNvSpPr>
          <p:nvPr>
            <p:ph type="sldNum" sz="quarter" idx="5"/>
          </p:nvPr>
        </p:nvSpPr>
        <p:spPr/>
        <p:txBody>
          <a:bodyPr/>
          <a:lstStyle/>
          <a:p>
            <a:pPr>
              <a:defRPr/>
            </a:pPr>
            <a:fld id="{9CC6F31E-CEFA-4A0F-B98B-F1B6E875DC9A}" type="slidenum">
              <a:rPr lang="en-US" altLang="zh-CN"/>
              <a:t>18</a:t>
            </a:fld>
            <a:endParaRPr lang="en-US" altLang="zh-CN"/>
          </a:p>
        </p:txBody>
      </p:sp>
    </p:spTree>
    <p:extLst>
      <p:ext uri="{BB962C8B-B14F-4D97-AF65-F5344CB8AC3E}">
        <p14:creationId xmlns:p14="http://schemas.microsoft.com/office/powerpoint/2010/main" val="1937875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蓝色： </a:t>
            </a:r>
            <a:r>
              <a:rPr kumimoji="1" lang="en-US" altLang="zh-CN"/>
              <a:t>lower bounds</a:t>
            </a:r>
            <a:r>
              <a:rPr kumimoji="1" lang="zh-CN" altLang="en-US"/>
              <a:t>；最小网络的下限；</a:t>
            </a:r>
            <a:endParaRPr kumimoji="1" lang="en-US" altLang="zh-CN"/>
          </a:p>
          <a:p>
            <a:r>
              <a:rPr kumimoji="1" lang="zh-CN" altLang="en-US"/>
              <a:t>绿色： 搜索过程中一些符合 </a:t>
            </a:r>
            <a:r>
              <a:rPr kumimoji="1" lang="en-US" altLang="zh-CN"/>
              <a:t>design specification</a:t>
            </a:r>
            <a:r>
              <a:rPr kumimoji="1" lang="zh-CN" altLang="en-US"/>
              <a:t>的点</a:t>
            </a:r>
            <a:endParaRPr kumimoji="1" lang="en-US" altLang="zh-CN"/>
          </a:p>
          <a:p>
            <a:r>
              <a:rPr kumimoji="1" lang="zh-CN" altLang="en-US"/>
              <a:t>红色： 最优搜索结果</a:t>
            </a:r>
            <a:endParaRPr kumimoji="1" lang="en-US" altLang="zh-CN"/>
          </a:p>
          <a:p>
            <a:r>
              <a:rPr kumimoji="1" lang="en-US" altLang="zh-CN"/>
              <a:t>1. </a:t>
            </a:r>
            <a:r>
              <a:rPr kumimoji="1" lang="zh-CN" altLang="en-US"/>
              <a:t>搜索结果总是满足 </a:t>
            </a:r>
            <a:r>
              <a:rPr kumimoji="1" lang="en-US" altLang="zh-CN"/>
              <a:t>design specification</a:t>
            </a:r>
            <a:r>
              <a:rPr kumimoji="1" lang="zh-CN" altLang="en-US"/>
              <a:t>的</a:t>
            </a:r>
            <a:endParaRPr kumimoji="1" lang="en-US" altLang="zh-CN"/>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a:t>2.</a:t>
            </a:r>
            <a:r>
              <a:rPr kumimoji="1" lang="zh-CN" altLang="en-US"/>
              <a:t> </a:t>
            </a:r>
            <a:r>
              <a:rPr lang="en" altLang="zh-CN" sz="1200" kern="1200">
                <a:solidFill>
                  <a:schemeClr val="tx1"/>
                </a:solidFill>
                <a:effectLst/>
                <a:latin typeface="Arial" panose="020B0604020202020204" pitchFamily="34" charset="0"/>
                <a:ea typeface="宋体" panose="02010600030101010101" pitchFamily="2" charset="-122"/>
                <a:cs typeface="+mn-cs"/>
              </a:rPr>
              <a:t>The accuracy on CIFAR-10 of the four solutions are 92.85%, 92.62%, 93.23%, and 91.11%, while the accuracy lower bounds from the smallest network is 78.93%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a:solidFill>
                  <a:schemeClr val="tx1"/>
                </a:solidFill>
                <a:effectLst/>
                <a:latin typeface="Arial" panose="020B0604020202020204" pitchFamily="34" charset="0"/>
                <a:ea typeface="宋体" panose="02010600030101010101" pitchFamily="2" charset="-122"/>
                <a:cs typeface="+mn-cs"/>
              </a:rPr>
              <a:t>3.</a:t>
            </a:r>
            <a:r>
              <a:rPr lang="zh-CN" altLang="en-US" sz="1200" kern="1200">
                <a:solidFill>
                  <a:schemeClr val="tx1"/>
                </a:solidFill>
                <a:effectLst/>
                <a:latin typeface="Arial" panose="020B0604020202020204" pitchFamily="34" charset="0"/>
                <a:ea typeface="宋体" panose="02010600030101010101" pitchFamily="2" charset="-122"/>
                <a:cs typeface="+mn-cs"/>
              </a:rPr>
              <a:t> </a:t>
            </a:r>
            <a:r>
              <a:rPr lang="en-US" altLang="zh-CN" sz="1200" kern="1200">
                <a:solidFill>
                  <a:schemeClr val="tx1"/>
                </a:solidFill>
                <a:effectLst/>
                <a:latin typeface="Arial" panose="020B0604020202020204" pitchFamily="34" charset="0"/>
                <a:ea typeface="宋体" panose="02010600030101010101" pitchFamily="2" charset="-122"/>
                <a:cs typeface="+mn-cs"/>
              </a:rPr>
              <a:t>1</a:t>
            </a:r>
            <a:r>
              <a:rPr lang="zh-CN" altLang="en-US" sz="1200" kern="1200">
                <a:solidFill>
                  <a:schemeClr val="tx1"/>
                </a:solidFill>
                <a:effectLst/>
                <a:latin typeface="Arial" panose="020B0604020202020204" pitchFamily="34" charset="0"/>
                <a:ea typeface="宋体" panose="02010600030101010101" pitchFamily="2" charset="-122"/>
                <a:cs typeface="+mn-cs"/>
              </a:rPr>
              <a:t>，</a:t>
            </a:r>
            <a:r>
              <a:rPr lang="en-US" altLang="zh-CN" sz="1200" kern="1200">
                <a:solidFill>
                  <a:schemeClr val="tx1"/>
                </a:solidFill>
                <a:effectLst/>
                <a:latin typeface="Arial" panose="020B0604020202020204" pitchFamily="34" charset="0"/>
                <a:ea typeface="宋体" panose="02010600030101010101" pitchFamily="2" charset="-122"/>
                <a:cs typeface="+mn-cs"/>
              </a:rPr>
              <a:t>3</a:t>
            </a:r>
            <a:r>
              <a:rPr lang="zh-CN" altLang="en-US" sz="1200" kern="1200">
                <a:solidFill>
                  <a:schemeClr val="tx1"/>
                </a:solidFill>
                <a:effectLst/>
                <a:latin typeface="Arial" panose="020B0604020202020204" pitchFamily="34" charset="0"/>
                <a:ea typeface="宋体" panose="02010600030101010101" pitchFamily="2" charset="-122"/>
                <a:cs typeface="+mn-cs"/>
              </a:rPr>
              <a:t>的结果至少有一个维度接近资源限制；</a:t>
            </a:r>
            <a:r>
              <a:rPr lang="en-US" altLang="zh-CN" sz="1200" kern="1200">
                <a:solidFill>
                  <a:schemeClr val="tx1"/>
                </a:solidFill>
                <a:effectLst/>
                <a:latin typeface="Arial" panose="020B0604020202020204" pitchFamily="34" charset="0"/>
                <a:ea typeface="宋体" panose="02010600030101010101" pitchFamily="2" charset="-122"/>
                <a:cs typeface="+mn-cs"/>
              </a:rPr>
              <a:t>2</a:t>
            </a:r>
            <a:r>
              <a:rPr lang="zh-CN" altLang="en-US" sz="1200" kern="1200">
                <a:solidFill>
                  <a:schemeClr val="tx1"/>
                </a:solidFill>
                <a:effectLst/>
                <a:latin typeface="Arial" panose="020B0604020202020204" pitchFamily="34" charset="0"/>
                <a:ea typeface="宋体" panose="02010600030101010101" pitchFamily="2" charset="-122"/>
                <a:cs typeface="+mn-cs"/>
              </a:rPr>
              <a:t>的结果并不如此，说明最好的</a:t>
            </a:r>
            <a:r>
              <a:rPr lang="en-US" altLang="zh-CN" sz="1200" kern="1200">
                <a:solidFill>
                  <a:schemeClr val="tx1"/>
                </a:solidFill>
                <a:effectLst/>
                <a:latin typeface="Arial" panose="020B0604020202020204" pitchFamily="34" charset="0"/>
                <a:ea typeface="宋体" panose="02010600030101010101" pitchFamily="2" charset="-122"/>
                <a:cs typeface="+mn-cs"/>
              </a:rPr>
              <a:t>solution</a:t>
            </a:r>
            <a:r>
              <a:rPr lang="zh-CN" altLang="en-US" sz="1200" kern="1200">
                <a:solidFill>
                  <a:schemeClr val="tx1"/>
                </a:solidFill>
                <a:effectLst/>
                <a:latin typeface="Arial" panose="020B0604020202020204" pitchFamily="34" charset="0"/>
                <a:ea typeface="宋体" panose="02010600030101010101" pitchFamily="2" charset="-122"/>
                <a:cs typeface="+mn-cs"/>
              </a:rPr>
              <a:t>可能并不靠近</a:t>
            </a:r>
            <a:r>
              <a:rPr lang="en-US" altLang="zh-CN" sz="1200" kern="1200">
                <a:solidFill>
                  <a:schemeClr val="tx1"/>
                </a:solidFill>
                <a:effectLst/>
                <a:latin typeface="Arial" panose="020B0604020202020204" pitchFamily="34" charset="0"/>
                <a:ea typeface="宋体" panose="02010600030101010101" pitchFamily="2" charset="-122"/>
                <a:cs typeface="+mn-cs"/>
              </a:rPr>
              <a:t>specs</a:t>
            </a:r>
            <a:r>
              <a:rPr lang="zh-CN" altLang="en-US" sz="1200" kern="1200">
                <a:solidFill>
                  <a:schemeClr val="tx1"/>
                </a:solidFill>
                <a:effectLst/>
                <a:latin typeface="Arial" panose="020B0604020202020204" pitchFamily="34" charset="0"/>
                <a:ea typeface="宋体" panose="02010600030101010101" pitchFamily="2" charset="-122"/>
                <a:cs typeface="+mn-cs"/>
              </a:rPr>
              <a:t>。值得注意的是，</a:t>
            </a:r>
            <a:r>
              <a:rPr lang="en-US" altLang="zh-CN" sz="1200" kern="1200">
                <a:solidFill>
                  <a:schemeClr val="tx1"/>
                </a:solidFill>
                <a:effectLst/>
                <a:latin typeface="Arial" panose="020B0604020202020204" pitchFamily="34" charset="0"/>
                <a:ea typeface="宋体" panose="02010600030101010101" pitchFamily="2" charset="-122"/>
                <a:cs typeface="+mn-cs"/>
              </a:rPr>
              <a:t>2</a:t>
            </a:r>
            <a:r>
              <a:rPr lang="zh-CN" altLang="en-US" sz="1200" kern="1200">
                <a:solidFill>
                  <a:schemeClr val="tx1"/>
                </a:solidFill>
                <a:effectLst/>
                <a:latin typeface="Arial" panose="020B0604020202020204" pitchFamily="34" charset="0"/>
                <a:ea typeface="宋体" panose="02010600030101010101" pitchFamily="2" charset="-122"/>
                <a:cs typeface="+mn-cs"/>
              </a:rPr>
              <a:t>的</a:t>
            </a:r>
            <a:r>
              <a:rPr lang="en-US" altLang="zh-CN" sz="1200" kern="1200">
                <a:solidFill>
                  <a:schemeClr val="tx1"/>
                </a:solidFill>
                <a:effectLst/>
                <a:latin typeface="Arial" panose="020B0604020202020204" pitchFamily="34" charset="0"/>
                <a:ea typeface="宋体" panose="02010600030101010101" pitchFamily="2" charset="-122"/>
                <a:cs typeface="+mn-cs"/>
              </a:rPr>
              <a:t>acc</a:t>
            </a:r>
            <a:r>
              <a:rPr lang="zh-CN" altLang="en-US" sz="1200" kern="1200">
                <a:solidFill>
                  <a:schemeClr val="tx1"/>
                </a:solidFill>
                <a:effectLst/>
                <a:latin typeface="Arial" panose="020B0604020202020204" pitchFamily="34" charset="0"/>
                <a:ea typeface="宋体" panose="02010600030101010101" pitchFamily="2" charset="-122"/>
                <a:cs typeface="+mn-cs"/>
              </a:rPr>
              <a:t>比</a:t>
            </a:r>
            <a:r>
              <a:rPr lang="en-US" altLang="zh-CN" sz="1200" kern="1200">
                <a:solidFill>
                  <a:schemeClr val="tx1"/>
                </a:solidFill>
                <a:effectLst/>
                <a:latin typeface="Arial" panose="020B0604020202020204" pitchFamily="34" charset="0"/>
                <a:ea typeface="宋体" panose="02010600030101010101" pitchFamily="2" charset="-122"/>
                <a:cs typeface="+mn-cs"/>
              </a:rPr>
              <a:t>1</a:t>
            </a:r>
            <a:r>
              <a:rPr lang="zh-CN" altLang="en-US" sz="1200" kern="1200">
                <a:solidFill>
                  <a:schemeClr val="tx1"/>
                </a:solidFill>
                <a:effectLst/>
                <a:latin typeface="Arial" panose="020B0604020202020204" pitchFamily="34" charset="0"/>
                <a:ea typeface="宋体" panose="02010600030101010101" pitchFamily="2" charset="-122"/>
                <a:cs typeface="+mn-cs"/>
              </a:rPr>
              <a:t>，</a:t>
            </a:r>
            <a:r>
              <a:rPr lang="en-US" altLang="zh-CN" sz="1200" kern="1200">
                <a:solidFill>
                  <a:schemeClr val="tx1"/>
                </a:solidFill>
                <a:effectLst/>
                <a:latin typeface="Arial" panose="020B0604020202020204" pitchFamily="34" charset="0"/>
                <a:ea typeface="宋体" panose="02010600030101010101" pitchFamily="2" charset="-122"/>
                <a:cs typeface="+mn-cs"/>
              </a:rPr>
              <a:t>3</a:t>
            </a:r>
            <a:r>
              <a:rPr lang="zh-CN" altLang="en-US" sz="1200" kern="1200">
                <a:solidFill>
                  <a:schemeClr val="tx1"/>
                </a:solidFill>
                <a:effectLst/>
                <a:latin typeface="Arial" panose="020B0604020202020204" pitchFamily="34" charset="0"/>
                <a:ea typeface="宋体" panose="02010600030101010101" pitchFamily="2" charset="-122"/>
                <a:cs typeface="+mn-cs"/>
              </a:rPr>
              <a:t>低。</a:t>
            </a:r>
            <a:endParaRPr lang="en-US" altLang="zh-CN" sz="1200" kern="120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a:solidFill>
                  <a:schemeClr val="tx1"/>
                </a:solidFill>
                <a:effectLst/>
                <a:latin typeface="Arial" panose="020B0604020202020204" pitchFamily="34" charset="0"/>
                <a:ea typeface="宋体" panose="02010600030101010101" pitchFamily="2" charset="-122"/>
                <a:cs typeface="+mn-cs"/>
              </a:rPr>
              <a:t>[</a:t>
            </a:r>
            <a:r>
              <a:rPr lang="zh-CN" altLang="en-US" sz="1200" kern="1200">
                <a:solidFill>
                  <a:schemeClr val="tx1"/>
                </a:solidFill>
                <a:effectLst/>
                <a:latin typeface="Arial" panose="020B0604020202020204" pitchFamily="34" charset="0"/>
                <a:ea typeface="宋体" panose="02010600030101010101" pitchFamily="2" charset="-122"/>
                <a:cs typeface="+mn-cs"/>
              </a:rPr>
              <a:t>并不是越接近资源越好，主要还是因为</a:t>
            </a:r>
            <a:r>
              <a:rPr lang="en-US" altLang="zh-CN" sz="1200" kern="1200">
                <a:solidFill>
                  <a:schemeClr val="tx1"/>
                </a:solidFill>
                <a:effectLst/>
                <a:latin typeface="Arial" panose="020B0604020202020204" pitchFamily="34" charset="0"/>
                <a:ea typeface="宋体" panose="02010600030101010101" pitchFamily="2" charset="-122"/>
                <a:cs typeface="+mn-cs"/>
              </a:rPr>
              <a:t>reward</a:t>
            </a:r>
            <a:r>
              <a:rPr lang="zh-CN" altLang="en-US" sz="1200" kern="1200">
                <a:solidFill>
                  <a:schemeClr val="tx1"/>
                </a:solidFill>
                <a:effectLst/>
                <a:latin typeface="Arial" panose="020B0604020202020204" pitchFamily="34" charset="0"/>
                <a:ea typeface="宋体" panose="02010600030101010101" pitchFamily="2" charset="-122"/>
                <a:cs typeface="+mn-cs"/>
              </a:rPr>
              <a:t> </a:t>
            </a:r>
            <a:r>
              <a:rPr lang="en-US" altLang="zh-CN" sz="1200" kern="1200">
                <a:solidFill>
                  <a:schemeClr val="tx1"/>
                </a:solidFill>
                <a:effectLst/>
                <a:latin typeface="Arial" panose="020B0604020202020204" pitchFamily="34" charset="0"/>
                <a:ea typeface="宋体" panose="02010600030101010101" pitchFamily="2" charset="-122"/>
                <a:cs typeface="+mn-cs"/>
              </a:rPr>
              <a:t>function</a:t>
            </a:r>
            <a:r>
              <a:rPr lang="zh-CN" altLang="en-US" sz="1200" kern="1200">
                <a:solidFill>
                  <a:schemeClr val="tx1"/>
                </a:solidFill>
                <a:effectLst/>
                <a:latin typeface="Arial" panose="020B0604020202020204" pitchFamily="34" charset="0"/>
                <a:ea typeface="宋体" panose="02010600030101010101" pitchFamily="2" charset="-122"/>
                <a:cs typeface="+mn-cs"/>
              </a:rPr>
              <a:t>加入了</a:t>
            </a:r>
            <a:r>
              <a:rPr lang="en-US" altLang="zh-CN" sz="1200" kern="1200">
                <a:solidFill>
                  <a:schemeClr val="tx1"/>
                </a:solidFill>
                <a:effectLst/>
                <a:latin typeface="Arial" panose="020B0604020202020204" pitchFamily="34" charset="0"/>
                <a:ea typeface="宋体" panose="02010600030101010101" pitchFamily="2" charset="-122"/>
                <a:cs typeface="+mn-cs"/>
              </a:rPr>
              <a:t>penalty]</a:t>
            </a:r>
            <a:endParaRPr lang="en" altLang="zh-CN"/>
          </a:p>
          <a:p>
            <a:endParaRPr kumimoji="1" lang="zh-CN" altLang="en-US"/>
          </a:p>
        </p:txBody>
      </p:sp>
      <p:sp>
        <p:nvSpPr>
          <p:cNvPr id="4" name="灯片编号占位符 3"/>
          <p:cNvSpPr>
            <a:spLocks noGrp="1"/>
          </p:cNvSpPr>
          <p:nvPr>
            <p:ph type="sldNum" sz="quarter" idx="5"/>
          </p:nvPr>
        </p:nvSpPr>
        <p:spPr/>
        <p:txBody>
          <a:bodyPr/>
          <a:lstStyle/>
          <a:p>
            <a:pPr>
              <a:defRPr/>
            </a:pPr>
            <a:fld id="{9CC6F31E-CEFA-4A0F-B98B-F1B6E875DC9A}" type="slidenum">
              <a:rPr lang="en-US" altLang="zh-CN"/>
              <a:t>19</a:t>
            </a:fld>
            <a:endParaRPr lang="en-US" altLang="zh-CN"/>
          </a:p>
        </p:txBody>
      </p:sp>
    </p:spTree>
    <p:extLst>
      <p:ext uri="{BB962C8B-B14F-4D97-AF65-F5344CB8AC3E}">
        <p14:creationId xmlns:p14="http://schemas.microsoft.com/office/powerpoint/2010/main" val="1690041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CC6F31E-CEFA-4A0F-B98B-F1B6E875DC9A}" type="slidenum">
              <a:rPr lang="en-US" altLang="zh-CN" smtClean="0"/>
              <a:t>2</a:t>
            </a:fld>
            <a:endParaRPr lang="en-US" altLang="zh-CN"/>
          </a:p>
        </p:txBody>
      </p:sp>
    </p:spTree>
    <p:extLst>
      <p:ext uri="{BB962C8B-B14F-4D97-AF65-F5344CB8AC3E}">
        <p14:creationId xmlns:p14="http://schemas.microsoft.com/office/powerpoint/2010/main" val="25942220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kern="1200">
                <a:solidFill>
                  <a:schemeClr val="tx1"/>
                </a:solidFill>
                <a:effectLst/>
                <a:latin typeface="Arial" panose="020B0604020202020204" pitchFamily="34" charset="0"/>
                <a:ea typeface="宋体" panose="02010600030101010101" pitchFamily="2" charset="-122"/>
                <a:cs typeface="+mn-cs"/>
              </a:rPr>
              <a:t>All the above results have revealed the necessity and underscored the importance of co-exploring neural architectures and ASIC de- signs.</a:t>
            </a:r>
            <a:br>
              <a:rPr lang="en" altLang="zh-CN" sz="1200" kern="1200">
                <a:solidFill>
                  <a:schemeClr val="tx1"/>
                </a:solidFill>
                <a:effectLst/>
                <a:latin typeface="Arial" panose="020B0604020202020204" pitchFamily="34" charset="0"/>
                <a:ea typeface="宋体" panose="02010600030101010101" pitchFamily="2" charset="-122"/>
                <a:cs typeface="+mn-cs"/>
              </a:rPr>
            </a:br>
            <a:r>
              <a:rPr lang="en" altLang="zh-CN" sz="1200" kern="1200">
                <a:solidFill>
                  <a:schemeClr val="tx1"/>
                </a:solidFill>
                <a:effectLst/>
                <a:latin typeface="Arial" panose="020B0604020202020204" pitchFamily="34" charset="0"/>
                <a:ea typeface="宋体" panose="02010600030101010101" pitchFamily="2" charset="-122"/>
                <a:cs typeface="+mn-cs"/>
              </a:rPr>
              <a:t>1. </a:t>
            </a:r>
            <a:r>
              <a:rPr lang="zh-CN" altLang="en" sz="1200" kern="1200">
                <a:solidFill>
                  <a:schemeClr val="tx1"/>
                </a:solidFill>
                <a:effectLst/>
                <a:latin typeface="Arial" panose="020B0604020202020204" pitchFamily="34" charset="0"/>
                <a:ea typeface="宋体" panose="02010600030101010101" pitchFamily="2" charset="-122"/>
                <a:cs typeface="+mn-cs"/>
              </a:rPr>
              <a:t>传统</a:t>
            </a:r>
            <a:r>
              <a:rPr lang="en-US" altLang="zh-CN" sz="1200" kern="1200">
                <a:solidFill>
                  <a:schemeClr val="tx1"/>
                </a:solidFill>
                <a:effectLst/>
                <a:latin typeface="Arial" panose="020B0604020202020204" pitchFamily="34" charset="0"/>
                <a:ea typeface="宋体" panose="02010600030101010101" pitchFamily="2" charset="-122"/>
                <a:cs typeface="+mn-cs"/>
              </a:rPr>
              <a:t>NAS</a:t>
            </a:r>
            <a:r>
              <a:rPr lang="zh-CN" altLang="en-US" sz="1200" kern="1200">
                <a:solidFill>
                  <a:schemeClr val="tx1"/>
                </a:solidFill>
                <a:effectLst/>
                <a:latin typeface="Arial" panose="020B0604020202020204" pitchFamily="34" charset="0"/>
                <a:ea typeface="宋体" panose="02010600030101010101" pitchFamily="2" charset="-122"/>
                <a:cs typeface="+mn-cs"/>
              </a:rPr>
              <a:t>的结果都不满足 </a:t>
            </a:r>
            <a:r>
              <a:rPr lang="en-US" altLang="zh-CN" sz="1200" kern="1200">
                <a:solidFill>
                  <a:schemeClr val="tx1"/>
                </a:solidFill>
                <a:effectLst/>
                <a:latin typeface="Arial" panose="020B0604020202020204" pitchFamily="34" charset="0"/>
                <a:ea typeface="宋体" panose="02010600030101010101" pitchFamily="2" charset="-122"/>
                <a:cs typeface="+mn-cs"/>
              </a:rPr>
              <a:t>design</a:t>
            </a:r>
            <a:r>
              <a:rPr lang="zh-CN" altLang="en-US" sz="1200" kern="1200">
                <a:solidFill>
                  <a:schemeClr val="tx1"/>
                </a:solidFill>
                <a:effectLst/>
                <a:latin typeface="Arial" panose="020B0604020202020204" pitchFamily="34" charset="0"/>
                <a:ea typeface="宋体" panose="02010600030101010101" pitchFamily="2" charset="-122"/>
                <a:cs typeface="+mn-cs"/>
              </a:rPr>
              <a:t> </a:t>
            </a:r>
            <a:r>
              <a:rPr lang="en-US" altLang="zh-CN" sz="1200" kern="1200">
                <a:solidFill>
                  <a:schemeClr val="tx1"/>
                </a:solidFill>
                <a:effectLst/>
                <a:latin typeface="Arial" panose="020B0604020202020204" pitchFamily="34" charset="0"/>
                <a:ea typeface="宋体" panose="02010600030101010101" pitchFamily="2" charset="-122"/>
                <a:cs typeface="+mn-cs"/>
              </a:rPr>
              <a:t>specs</a:t>
            </a:r>
            <a:r>
              <a:rPr lang="zh-CN" altLang="en-US" sz="1200" kern="1200">
                <a:solidFill>
                  <a:schemeClr val="tx1"/>
                </a:solidFill>
                <a:effectLst/>
                <a:latin typeface="Arial" panose="020B0604020202020204" pitchFamily="34" charset="0"/>
                <a:ea typeface="宋体" panose="02010600030101010101" pitchFamily="2" charset="-122"/>
                <a:cs typeface="+mn-cs"/>
              </a:rPr>
              <a:t>；</a:t>
            </a:r>
            <a:endParaRPr lang="en-US" altLang="zh-CN" sz="1200" kern="1200">
              <a:solidFill>
                <a:schemeClr val="tx1"/>
              </a:solidFill>
              <a:effectLst/>
              <a:latin typeface="Arial" panose="020B0604020202020204" pitchFamily="34" charset="0"/>
              <a:ea typeface="宋体" panose="02010600030101010101" pitchFamily="2" charset="-122"/>
              <a:cs typeface="+mn-cs"/>
            </a:endParaRPr>
          </a:p>
          <a:p>
            <a:r>
              <a:rPr lang="en-US" altLang="zh-CN" sz="1200" kern="1200">
                <a:solidFill>
                  <a:schemeClr val="tx1"/>
                </a:solidFill>
                <a:effectLst/>
                <a:latin typeface="Arial" panose="020B0604020202020204" pitchFamily="34" charset="0"/>
                <a:ea typeface="宋体" panose="02010600030101010101" pitchFamily="2" charset="-122"/>
                <a:cs typeface="+mn-cs"/>
              </a:rPr>
              <a:t>2.NASAIC</a:t>
            </a:r>
            <a:r>
              <a:rPr lang="zh-CN" altLang="en-US" sz="1200" kern="1200">
                <a:solidFill>
                  <a:schemeClr val="tx1"/>
                </a:solidFill>
                <a:effectLst/>
                <a:latin typeface="Arial" panose="020B0604020202020204" pitchFamily="34" charset="0"/>
                <a:ea typeface="宋体" panose="02010600030101010101" pitchFamily="2" charset="-122"/>
                <a:cs typeface="+mn-cs"/>
              </a:rPr>
              <a:t>的所有结果都满足 </a:t>
            </a:r>
            <a:r>
              <a:rPr lang="en-US" altLang="zh-CN" sz="1200" kern="1200">
                <a:solidFill>
                  <a:schemeClr val="tx1"/>
                </a:solidFill>
                <a:effectLst/>
                <a:latin typeface="Arial" panose="020B0604020202020204" pitchFamily="34" charset="0"/>
                <a:ea typeface="宋体" panose="02010600030101010101" pitchFamily="2" charset="-122"/>
                <a:cs typeface="+mn-cs"/>
              </a:rPr>
              <a:t>design</a:t>
            </a:r>
            <a:r>
              <a:rPr lang="zh-CN" altLang="en-US" sz="1200" kern="1200">
                <a:solidFill>
                  <a:schemeClr val="tx1"/>
                </a:solidFill>
                <a:effectLst/>
                <a:latin typeface="Arial" panose="020B0604020202020204" pitchFamily="34" charset="0"/>
                <a:ea typeface="宋体" panose="02010600030101010101" pitchFamily="2" charset="-122"/>
                <a:cs typeface="+mn-cs"/>
              </a:rPr>
              <a:t> </a:t>
            </a:r>
            <a:r>
              <a:rPr lang="en-US" altLang="zh-CN" sz="1200" kern="1200">
                <a:solidFill>
                  <a:schemeClr val="tx1"/>
                </a:solidFill>
                <a:effectLst/>
                <a:latin typeface="Arial" panose="020B0604020202020204" pitchFamily="34" charset="0"/>
                <a:ea typeface="宋体" panose="02010600030101010101" pitchFamily="2" charset="-122"/>
                <a:cs typeface="+mn-cs"/>
              </a:rPr>
              <a:t>specs</a:t>
            </a:r>
            <a:r>
              <a:rPr lang="zh-CN" altLang="en-US" sz="1200" kern="1200">
                <a:solidFill>
                  <a:schemeClr val="tx1"/>
                </a:solidFill>
                <a:effectLst/>
                <a:latin typeface="Arial" panose="020B0604020202020204" pitchFamily="34" charset="0"/>
                <a:ea typeface="宋体" panose="02010600030101010101" pitchFamily="2" charset="-122"/>
                <a:cs typeface="+mn-cs"/>
              </a:rPr>
              <a:t>， </a:t>
            </a:r>
            <a:r>
              <a:rPr lang="en-US" altLang="zh-CN" sz="1200" kern="1200">
                <a:solidFill>
                  <a:schemeClr val="tx1"/>
                </a:solidFill>
                <a:effectLst/>
                <a:latin typeface="Arial" panose="020B0604020202020204" pitchFamily="34" charset="0"/>
                <a:ea typeface="宋体" panose="02010600030101010101" pitchFamily="2" charset="-122"/>
                <a:cs typeface="+mn-cs"/>
              </a:rPr>
              <a:t>accuracy</a:t>
            </a:r>
            <a:r>
              <a:rPr lang="zh-CN" altLang="en-US" sz="1200" kern="1200">
                <a:solidFill>
                  <a:schemeClr val="tx1"/>
                </a:solidFill>
                <a:effectLst/>
                <a:latin typeface="Arial" panose="020B0604020202020204" pitchFamily="34" charset="0"/>
                <a:ea typeface="宋体" panose="02010600030101010101" pitchFamily="2" charset="-122"/>
                <a:cs typeface="+mn-cs"/>
              </a:rPr>
              <a:t> </a:t>
            </a:r>
            <a:r>
              <a:rPr lang="en-US" altLang="zh-CN" sz="1200" kern="1200">
                <a:solidFill>
                  <a:schemeClr val="tx1"/>
                </a:solidFill>
                <a:effectLst/>
                <a:latin typeface="Arial" panose="020B0604020202020204" pitchFamily="34" charset="0"/>
                <a:ea typeface="宋体" panose="02010600030101010101" pitchFamily="2" charset="-122"/>
                <a:cs typeface="+mn-cs"/>
              </a:rPr>
              <a:t>loss</a:t>
            </a:r>
            <a:r>
              <a:rPr lang="zh-CN" altLang="en-US" sz="1200" kern="1200">
                <a:solidFill>
                  <a:schemeClr val="tx1"/>
                </a:solidFill>
                <a:effectLst/>
                <a:latin typeface="Arial" panose="020B0604020202020204" pitchFamily="34" charset="0"/>
                <a:ea typeface="宋体" panose="02010600030101010101" pitchFamily="2" charset="-122"/>
                <a:cs typeface="+mn-cs"/>
              </a:rPr>
              <a:t>低，</a:t>
            </a:r>
            <a:r>
              <a:rPr lang="en-US" altLang="zh-CN" sz="1200" kern="1200">
                <a:solidFill>
                  <a:schemeClr val="tx1"/>
                </a:solidFill>
                <a:effectLst/>
                <a:latin typeface="Arial" panose="020B0604020202020204" pitchFamily="34" charset="0"/>
                <a:ea typeface="宋体" panose="02010600030101010101" pitchFamily="2" charset="-122"/>
                <a:cs typeface="+mn-cs"/>
              </a:rPr>
              <a:t>latency</a:t>
            </a:r>
            <a:r>
              <a:rPr lang="zh-CN" altLang="en-US" sz="1200" kern="1200">
                <a:solidFill>
                  <a:schemeClr val="tx1"/>
                </a:solidFill>
                <a:effectLst/>
                <a:latin typeface="Arial" panose="020B0604020202020204" pitchFamily="34" charset="0"/>
                <a:ea typeface="宋体" panose="02010600030101010101" pitchFamily="2" charset="-122"/>
                <a:cs typeface="+mn-cs"/>
              </a:rPr>
              <a:t>， </a:t>
            </a:r>
            <a:r>
              <a:rPr lang="en-US" altLang="zh-CN" sz="1200" kern="1200">
                <a:solidFill>
                  <a:schemeClr val="tx1"/>
                </a:solidFill>
                <a:effectLst/>
                <a:latin typeface="Arial" panose="020B0604020202020204" pitchFamily="34" charset="0"/>
                <a:ea typeface="宋体" panose="02010600030101010101" pitchFamily="2" charset="-122"/>
                <a:cs typeface="+mn-cs"/>
              </a:rPr>
              <a:t>energy</a:t>
            </a:r>
            <a:r>
              <a:rPr lang="zh-CN" altLang="en-US" sz="1200" kern="1200">
                <a:solidFill>
                  <a:schemeClr val="tx1"/>
                </a:solidFill>
                <a:effectLst/>
                <a:latin typeface="Arial" panose="020B0604020202020204" pitchFamily="34" charset="0"/>
                <a:ea typeface="宋体" panose="02010600030101010101" pitchFamily="2" charset="-122"/>
                <a:cs typeface="+mn-cs"/>
              </a:rPr>
              <a:t> 按到 </a:t>
            </a:r>
            <a:r>
              <a:rPr lang="en-US" altLang="zh-CN" sz="1200" kern="1200">
                <a:solidFill>
                  <a:schemeClr val="tx1"/>
                </a:solidFill>
                <a:effectLst/>
                <a:latin typeface="Arial" panose="020B0604020202020204" pitchFamily="34" charset="0"/>
                <a:ea typeface="宋体" panose="02010600030101010101" pitchFamily="2" charset="-122"/>
                <a:cs typeface="+mn-cs"/>
              </a:rPr>
              <a:t>area</a:t>
            </a:r>
            <a:r>
              <a:rPr lang="zh-CN" altLang="en-US" sz="1200" kern="1200">
                <a:solidFill>
                  <a:schemeClr val="tx1"/>
                </a:solidFill>
                <a:effectLst/>
                <a:latin typeface="Arial" panose="020B0604020202020204" pitchFamily="34" charset="0"/>
                <a:ea typeface="宋体" panose="02010600030101010101" pitchFamily="2" charset="-122"/>
                <a:cs typeface="+mn-cs"/>
              </a:rPr>
              <a:t>都有变好；</a:t>
            </a:r>
            <a:endParaRPr lang="en-US" altLang="zh-CN" sz="1200" kern="1200">
              <a:solidFill>
                <a:schemeClr val="tx1"/>
              </a:solidFill>
              <a:effectLst/>
              <a:latin typeface="Arial" panose="020B0604020202020204" pitchFamily="34" charset="0"/>
              <a:ea typeface="宋体" panose="02010600030101010101" pitchFamily="2" charset="-122"/>
              <a:cs typeface="+mn-cs"/>
            </a:endParaRPr>
          </a:p>
          <a:p>
            <a:r>
              <a:rPr lang="en-US" altLang="zh-CN" sz="1200" kern="1200">
                <a:solidFill>
                  <a:schemeClr val="tx1"/>
                </a:solidFill>
                <a:effectLst/>
                <a:latin typeface="Arial" panose="020B0604020202020204" pitchFamily="34" charset="0"/>
                <a:ea typeface="宋体" panose="02010600030101010101" pitchFamily="2" charset="-122"/>
                <a:cs typeface="+mn-cs"/>
              </a:rPr>
              <a:t>3.</a:t>
            </a:r>
            <a:r>
              <a:rPr lang="zh-CN" altLang="en-US" sz="1200" kern="1200">
                <a:solidFill>
                  <a:schemeClr val="tx1"/>
                </a:solidFill>
                <a:effectLst/>
                <a:latin typeface="Arial" panose="020B0604020202020204" pitchFamily="34" charset="0"/>
                <a:ea typeface="宋体" panose="02010600030101010101" pitchFamily="2" charset="-122"/>
                <a:cs typeface="+mn-cs"/>
              </a:rPr>
              <a:t>比起</a:t>
            </a:r>
            <a:r>
              <a:rPr lang="en-US" altLang="zh-CN" sz="1200" kern="1200">
                <a:solidFill>
                  <a:schemeClr val="tx1"/>
                </a:solidFill>
                <a:effectLst/>
                <a:latin typeface="Arial" panose="020B0604020202020204" pitchFamily="34" charset="0"/>
                <a:ea typeface="宋体" panose="02010600030101010101" pitchFamily="2" charset="-122"/>
                <a:cs typeface="+mn-cs"/>
              </a:rPr>
              <a:t>hardware-aware</a:t>
            </a:r>
            <a:r>
              <a:rPr lang="zh-CN" altLang="en-US" sz="1200" kern="1200">
                <a:solidFill>
                  <a:schemeClr val="tx1"/>
                </a:solidFill>
                <a:effectLst/>
                <a:latin typeface="Arial" panose="020B0604020202020204" pitchFamily="34" charset="0"/>
                <a:ea typeface="宋体" panose="02010600030101010101" pitchFamily="2" charset="-122"/>
                <a:cs typeface="+mn-cs"/>
              </a:rPr>
              <a:t> </a:t>
            </a:r>
            <a:r>
              <a:rPr lang="en-US" altLang="zh-CN" sz="1200" kern="1200">
                <a:solidFill>
                  <a:schemeClr val="tx1"/>
                </a:solidFill>
                <a:effectLst/>
                <a:latin typeface="Arial" panose="020B0604020202020204" pitchFamily="34" charset="0"/>
                <a:ea typeface="宋体" panose="02010600030101010101" pitchFamily="2" charset="-122"/>
                <a:cs typeface="+mn-cs"/>
              </a:rPr>
              <a:t>NAS</a:t>
            </a:r>
            <a:r>
              <a:rPr lang="zh-CN" altLang="en-US" sz="1200" kern="1200">
                <a:solidFill>
                  <a:schemeClr val="tx1"/>
                </a:solidFill>
                <a:effectLst/>
                <a:latin typeface="Arial" panose="020B0604020202020204" pitchFamily="34" charset="0"/>
                <a:ea typeface="宋体" panose="02010600030101010101" pitchFamily="2" charset="-122"/>
                <a:cs typeface="+mn-cs"/>
              </a:rPr>
              <a:t>，准确率更高，硬件效率更高，说明有必要</a:t>
            </a:r>
            <a:r>
              <a:rPr lang="en-US" altLang="zh-CN" sz="1200" kern="1200">
                <a:solidFill>
                  <a:schemeClr val="tx1"/>
                </a:solidFill>
                <a:effectLst/>
                <a:latin typeface="Arial" panose="020B0604020202020204" pitchFamily="34" charset="0"/>
                <a:ea typeface="宋体" panose="02010600030101010101" pitchFamily="2" charset="-122"/>
                <a:cs typeface="+mn-cs"/>
              </a:rPr>
              <a:t>co-exploring</a:t>
            </a:r>
            <a:r>
              <a:rPr lang="zh-CN" altLang="en-US" sz="1200" kern="1200">
                <a:solidFill>
                  <a:schemeClr val="tx1"/>
                </a:solidFill>
                <a:effectLst/>
                <a:latin typeface="Arial" panose="020B0604020202020204" pitchFamily="34" charset="0"/>
                <a:ea typeface="宋体" panose="02010600030101010101" pitchFamily="2" charset="-122"/>
                <a:cs typeface="+mn-cs"/>
              </a:rPr>
              <a:t>；</a:t>
            </a:r>
            <a:endParaRPr lang="en" altLang="zh-CN"/>
          </a:p>
          <a:p>
            <a:endParaRPr kumimoji="1" lang="zh-CN" altLang="en-US"/>
          </a:p>
        </p:txBody>
      </p:sp>
      <p:sp>
        <p:nvSpPr>
          <p:cNvPr id="4" name="灯片编号占位符 3"/>
          <p:cNvSpPr>
            <a:spLocks noGrp="1"/>
          </p:cNvSpPr>
          <p:nvPr>
            <p:ph type="sldNum" sz="quarter" idx="5"/>
          </p:nvPr>
        </p:nvSpPr>
        <p:spPr/>
        <p:txBody>
          <a:bodyPr/>
          <a:lstStyle/>
          <a:p>
            <a:pPr>
              <a:defRPr/>
            </a:pPr>
            <a:fld id="{9CC6F31E-CEFA-4A0F-B98B-F1B6E875DC9A}" type="slidenum">
              <a:rPr lang="en-US" altLang="zh-CN"/>
              <a:t>20</a:t>
            </a:fld>
            <a:endParaRPr lang="en-US" altLang="zh-CN"/>
          </a:p>
        </p:txBody>
      </p:sp>
    </p:spTree>
    <p:extLst>
      <p:ext uri="{BB962C8B-B14F-4D97-AF65-F5344CB8AC3E}">
        <p14:creationId xmlns:p14="http://schemas.microsoft.com/office/powerpoint/2010/main" val="18221715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9CC6F31E-CEFA-4A0F-B98B-F1B6E875DC9A}" type="slidenum">
              <a:rPr lang="en-US" altLang="zh-CN"/>
              <a:t>23</a:t>
            </a:fld>
            <a:endParaRPr lang="en-US" altLang="zh-CN"/>
          </a:p>
        </p:txBody>
      </p:sp>
    </p:spTree>
    <p:extLst>
      <p:ext uri="{BB962C8B-B14F-4D97-AF65-F5344CB8AC3E}">
        <p14:creationId xmlns:p14="http://schemas.microsoft.com/office/powerpoint/2010/main" val="267784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a:t>最常见的</a:t>
            </a:r>
            <a:r>
              <a:rPr kumimoji="1" lang="en-US" altLang="zh-CN"/>
              <a:t>NAS</a:t>
            </a:r>
            <a:r>
              <a:rPr kumimoji="1" lang="zh-CN" altLang="en-US"/>
              <a:t>，搜索</a:t>
            </a:r>
            <a:r>
              <a:rPr kumimoji="1" lang="en-US" altLang="zh-CN"/>
              <a:t>network architecture,</a:t>
            </a:r>
            <a:r>
              <a:rPr kumimoji="1" lang="zh-CN" altLang="en-US"/>
              <a:t>或者说 </a:t>
            </a:r>
            <a:r>
              <a:rPr kumimoji="1" lang="en-US" altLang="zh-CN"/>
              <a:t>network topology</a:t>
            </a:r>
            <a:r>
              <a:rPr kumimoji="1" lang="zh-CN" altLang="en-US"/>
              <a:t>。常见的</a:t>
            </a:r>
            <a:r>
              <a:rPr kumimoji="1" lang="en-US" altLang="zh-CN"/>
              <a:t>search</a:t>
            </a:r>
            <a:r>
              <a:rPr kumimoji="1" lang="zh-CN" altLang="en-US"/>
              <a:t> </a:t>
            </a:r>
            <a:r>
              <a:rPr kumimoji="1" lang="en-US" altLang="zh-CN"/>
              <a:t>space</a:t>
            </a:r>
            <a:r>
              <a:rPr kumimoji="1" lang="zh-CN" altLang="en-US"/>
              <a:t>包括：</a:t>
            </a:r>
            <a:endParaRPr kumimoji="1" lang="en-US" altLang="zh-CN"/>
          </a:p>
          <a:p>
            <a:pPr marL="228600" indent="-228600">
              <a:buAutoNum type="arabicPeriod"/>
            </a:pPr>
            <a:r>
              <a:rPr kumimoji="1" lang="en-US" altLang="zh-CN"/>
              <a:t>Hardware-aware</a:t>
            </a:r>
            <a:r>
              <a:rPr kumimoji="1" lang="zh-CN" altLang="en-US"/>
              <a:t> </a:t>
            </a:r>
            <a:r>
              <a:rPr kumimoji="1" lang="en-US" altLang="zh-CN"/>
              <a:t>NAS</a:t>
            </a:r>
            <a:r>
              <a:rPr kumimoji="1" lang="zh-CN" altLang="en-US"/>
              <a:t>，同时兼顾</a:t>
            </a:r>
            <a:r>
              <a:rPr kumimoji="1" lang="en-US" altLang="zh-CN"/>
              <a:t>model</a:t>
            </a:r>
            <a:r>
              <a:rPr kumimoji="1" lang="zh-CN" altLang="en-US"/>
              <a:t> </a:t>
            </a:r>
            <a:r>
              <a:rPr kumimoji="1" lang="en-US" altLang="zh-CN"/>
              <a:t>accracy</a:t>
            </a:r>
            <a:r>
              <a:rPr kumimoji="1" lang="zh-CN" altLang="en-US"/>
              <a:t> 以及 </a:t>
            </a:r>
            <a:r>
              <a:rPr kumimoji="1" lang="en-US" altLang="zh-CN"/>
              <a:t>hardware performance</a:t>
            </a:r>
            <a:r>
              <a:rPr kumimoji="1" lang="zh-CN" altLang="en-US"/>
              <a:t>。比如左下图中的</a:t>
            </a:r>
            <a:r>
              <a:rPr kumimoji="1" lang="en-US" altLang="zh-CN"/>
              <a:t>platform</a:t>
            </a:r>
            <a:r>
              <a:rPr kumimoji="1" lang="zh-CN" altLang="en-US"/>
              <a:t>为</a:t>
            </a:r>
            <a:r>
              <a:rPr kumimoji="1" lang="en-US" altLang="zh-CN"/>
              <a:t>mobile</a:t>
            </a:r>
            <a:r>
              <a:rPr kumimoji="1" lang="zh-CN" altLang="en-US"/>
              <a:t> </a:t>
            </a:r>
            <a:r>
              <a:rPr kumimoji="1" lang="en-US" altLang="zh-CN"/>
              <a:t>phones</a:t>
            </a:r>
            <a:r>
              <a:rPr kumimoji="1" lang="zh-CN" altLang="en-US"/>
              <a:t>，那么就是每个</a:t>
            </a:r>
            <a:r>
              <a:rPr kumimoji="1" lang="en-US" altLang="zh-CN"/>
              <a:t>episode</a:t>
            </a:r>
            <a:r>
              <a:rPr kumimoji="1" lang="zh-CN" altLang="en-US"/>
              <a:t>采样出一个</a:t>
            </a:r>
            <a:r>
              <a:rPr kumimoji="1" lang="en-US" altLang="zh-CN"/>
              <a:t>model</a:t>
            </a:r>
            <a:r>
              <a:rPr kumimoji="1" lang="zh-CN" altLang="en-US"/>
              <a:t>，除了训练这个</a:t>
            </a:r>
            <a:r>
              <a:rPr kumimoji="1" lang="en-US" altLang="zh-CN"/>
              <a:t>model</a:t>
            </a:r>
            <a:r>
              <a:rPr kumimoji="1" lang="zh-CN" altLang="en-US"/>
              <a:t>得到对应的</a:t>
            </a:r>
            <a:r>
              <a:rPr kumimoji="1" lang="en-US" altLang="zh-CN"/>
              <a:t>accuracy</a:t>
            </a:r>
            <a:r>
              <a:rPr kumimoji="1" lang="zh-CN" altLang="en-US"/>
              <a:t>之外，还要将其部署到对应的硬件平台上，得到</a:t>
            </a:r>
            <a:r>
              <a:rPr kumimoji="1" lang="en-US" altLang="zh-CN"/>
              <a:t>real-world inference latency</a:t>
            </a:r>
            <a:r>
              <a:rPr kumimoji="1" lang="zh-CN" altLang="en-US"/>
              <a:t>，而不是使用</a:t>
            </a:r>
            <a:r>
              <a:rPr kumimoji="1" lang="en-US" altLang="zh-CN"/>
              <a:t>FLOPs</a:t>
            </a:r>
            <a:r>
              <a:rPr kumimoji="1" lang="zh-CN" altLang="en-US"/>
              <a:t>等作为代理。</a:t>
            </a:r>
            <a:r>
              <a:rPr kumimoji="1" lang="en-US" altLang="zh-CN"/>
              <a:t>Hardware</a:t>
            </a:r>
            <a:r>
              <a:rPr kumimoji="1" lang="zh-CN" altLang="en-US"/>
              <a:t>的好处是能真正搜出适合这个硬件平台的</a:t>
            </a:r>
            <a:r>
              <a:rPr kumimoji="1" lang="en-US" altLang="zh-CN"/>
              <a:t>architecture</a:t>
            </a:r>
            <a:r>
              <a:rPr kumimoji="1" lang="zh-CN" altLang="en-US"/>
              <a:t>，因为</a:t>
            </a:r>
            <a:r>
              <a:rPr kumimoji="1" lang="en-US" altLang="zh-CN"/>
              <a:t>FLOPs</a:t>
            </a:r>
            <a:r>
              <a:rPr kumimoji="1" lang="zh-CN" altLang="en-US"/>
              <a:t>和真实的</a:t>
            </a:r>
            <a:r>
              <a:rPr kumimoji="1" lang="en-US" altLang="zh-CN"/>
              <a:t>latency</a:t>
            </a:r>
            <a:r>
              <a:rPr kumimoji="1" lang="zh-CN" altLang="en-US"/>
              <a:t>并不是一一对应单调的关系。</a:t>
            </a:r>
            <a:endParaRPr kumimoji="1" lang="en-US" altLang="zh-CN"/>
          </a:p>
          <a:p>
            <a:pPr marL="228600" indent="-228600">
              <a:buAutoNum type="arabicPeriod"/>
            </a:pPr>
            <a:r>
              <a:rPr kumimoji="1" lang="en-US" altLang="zh-CN"/>
              <a:t>Hardware-</a:t>
            </a:r>
            <a:r>
              <a:rPr lang="en-US" altLang="zh-CN" sz="1200" b="1">
                <a:ln w="22225">
                  <a:solidFill>
                    <a:schemeClr val="accent2"/>
                  </a:solidFill>
                  <a:prstDash val="solid"/>
                </a:ln>
                <a:solidFill>
                  <a:schemeClr val="accent2">
                    <a:lumMod val="40000"/>
                    <a:lumOff val="60000"/>
                  </a:schemeClr>
                </a:solidFill>
              </a:rPr>
              <a:t>Architecture</a:t>
            </a:r>
            <a:r>
              <a:rPr kumimoji="1" lang="zh-CN" altLang="en-US"/>
              <a:t> </a:t>
            </a:r>
            <a:r>
              <a:rPr kumimoji="1" lang="en-US" altLang="zh-CN"/>
              <a:t>co-design NAS</a:t>
            </a:r>
            <a:r>
              <a:rPr kumimoji="1" lang="zh-CN" altLang="en-US"/>
              <a:t>，那么就是在搜索空间既包含</a:t>
            </a:r>
            <a:r>
              <a:rPr kumimoji="1" lang="en-US" altLang="zh-CN"/>
              <a:t>network</a:t>
            </a:r>
            <a:r>
              <a:rPr kumimoji="1" lang="zh-CN" altLang="en-US"/>
              <a:t> </a:t>
            </a:r>
            <a:r>
              <a:rPr kumimoji="1" lang="en-US" altLang="zh-CN"/>
              <a:t>architecture</a:t>
            </a:r>
            <a:r>
              <a:rPr kumimoji="1" lang="zh-CN" altLang="en-US"/>
              <a:t>的参数，也包含</a:t>
            </a:r>
            <a:r>
              <a:rPr kumimoji="1" lang="en-US" altLang="zh-CN"/>
              <a:t>hardware</a:t>
            </a:r>
            <a:r>
              <a:rPr kumimoji="1" lang="zh-CN" altLang="en-US"/>
              <a:t> </a:t>
            </a:r>
            <a:r>
              <a:rPr kumimoji="1" lang="en-US" altLang="zh-CN"/>
              <a:t>design</a:t>
            </a:r>
            <a:r>
              <a:rPr kumimoji="1" lang="zh-CN" altLang="en-US"/>
              <a:t>，通常是专用加速器的参数。专用集成电路</a:t>
            </a:r>
            <a:r>
              <a:rPr kumimoji="1" lang="en-US" altLang="zh-CN"/>
              <a:t>ASIC</a:t>
            </a:r>
            <a:r>
              <a:rPr kumimoji="1" lang="zh-CN" altLang="en-US"/>
              <a:t>是最有潜力实现大批量快速的</a:t>
            </a:r>
            <a:r>
              <a:rPr kumimoji="1" lang="en-US" altLang="zh-CN"/>
              <a:t>AI</a:t>
            </a:r>
            <a:r>
              <a:rPr kumimoji="1" lang="zh-CN" altLang="en-US"/>
              <a:t> 加速的硬件，因此很有必要进行</a:t>
            </a:r>
            <a:r>
              <a:rPr kumimoji="1" lang="en-US" altLang="zh-CN"/>
              <a:t>ASIC</a:t>
            </a:r>
            <a:r>
              <a:rPr kumimoji="1" lang="zh-CN" altLang="en-US"/>
              <a:t>架构的 </a:t>
            </a:r>
            <a:r>
              <a:rPr kumimoji="1" lang="en-US" altLang="zh-CN"/>
              <a:t>codesign</a:t>
            </a:r>
            <a:r>
              <a:rPr kumimoji="1" lang="zh-CN" altLang="en-US"/>
              <a:t> </a:t>
            </a:r>
            <a:r>
              <a:rPr kumimoji="1" lang="en-US" altLang="zh-CN"/>
              <a:t>NAS</a:t>
            </a:r>
            <a:r>
              <a:rPr kumimoji="1" lang="zh-CN" altLang="en-US"/>
              <a:t>。</a:t>
            </a:r>
          </a:p>
        </p:txBody>
      </p:sp>
      <p:sp>
        <p:nvSpPr>
          <p:cNvPr id="4" name="灯片编号占位符 3"/>
          <p:cNvSpPr>
            <a:spLocks noGrp="1"/>
          </p:cNvSpPr>
          <p:nvPr>
            <p:ph type="sldNum" sz="quarter" idx="5"/>
          </p:nvPr>
        </p:nvSpPr>
        <p:spPr/>
        <p:txBody>
          <a:bodyPr/>
          <a:lstStyle/>
          <a:p>
            <a:pPr>
              <a:defRPr/>
            </a:pPr>
            <a:fld id="{9CC6F31E-CEFA-4A0F-B98B-F1B6E875DC9A}" type="slidenum">
              <a:rPr lang="en-US" altLang="zh-CN"/>
              <a:t>3</a:t>
            </a:fld>
            <a:endParaRPr lang="en-US" altLang="zh-CN"/>
          </a:p>
        </p:txBody>
      </p:sp>
    </p:spTree>
    <p:extLst>
      <p:ext uri="{BB962C8B-B14F-4D97-AF65-F5344CB8AC3E}">
        <p14:creationId xmlns:p14="http://schemas.microsoft.com/office/powerpoint/2010/main" val="262183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Eyeriss</a:t>
            </a:r>
            <a:r>
              <a:rPr kumimoji="1" lang="zh-CN" altLang="en-US"/>
              <a:t> </a:t>
            </a:r>
            <a:r>
              <a:rPr kumimoji="1" lang="en-US" altLang="zh-CN"/>
              <a:t>ISCA2015</a:t>
            </a:r>
            <a:r>
              <a:rPr kumimoji="1" lang="zh-CN" altLang="en-US"/>
              <a:t>； </a:t>
            </a:r>
            <a:r>
              <a:rPr kumimoji="1" lang="en-US" altLang="zh-CN"/>
              <a:t>shidiannao</a:t>
            </a:r>
            <a:r>
              <a:rPr kumimoji="1" lang="zh-CN" altLang="en-US"/>
              <a:t> </a:t>
            </a:r>
            <a:r>
              <a:rPr kumimoji="1" lang="en-US" altLang="zh-CN"/>
              <a:t>ISCA2016</a:t>
            </a:r>
            <a:r>
              <a:rPr kumimoji="1" lang="zh-CN" altLang="en-US"/>
              <a:t>；</a:t>
            </a:r>
            <a:endParaRPr kumimoji="1" lang="en-US" altLang="zh-CN"/>
          </a:p>
          <a:p>
            <a:r>
              <a:rPr kumimoji="1" lang="en-US" altLang="zh-CN"/>
              <a:t>NVDLA</a:t>
            </a:r>
            <a:r>
              <a:rPr kumimoji="1" lang="zh-CN" altLang="en-US"/>
              <a:t> 使用</a:t>
            </a:r>
            <a:r>
              <a:rPr kumimoji="1" lang="en-US" altLang="zh-CN"/>
              <a:t>adder-tree</a:t>
            </a:r>
            <a:r>
              <a:rPr kumimoji="1" lang="zh-CN" altLang="en-US"/>
              <a:t>来计算</a:t>
            </a:r>
            <a:r>
              <a:rPr kumimoji="1" lang="en-US" altLang="zh-CN"/>
              <a:t>partial</a:t>
            </a:r>
            <a:r>
              <a:rPr kumimoji="1" lang="zh-CN" altLang="en-US"/>
              <a:t> </a:t>
            </a:r>
            <a:r>
              <a:rPr kumimoji="1" lang="en-US" altLang="zh-CN"/>
              <a:t>sum</a:t>
            </a:r>
            <a:r>
              <a:rPr kumimoji="1" lang="zh-CN" altLang="en-US"/>
              <a:t> </a:t>
            </a:r>
            <a:r>
              <a:rPr kumimoji="1" lang="en-US" altLang="zh-CN"/>
              <a:t>of output feature</a:t>
            </a:r>
            <a:r>
              <a:rPr kumimoji="1" lang="zh-CN" altLang="en-US"/>
              <a:t> </a:t>
            </a:r>
            <a:r>
              <a:rPr kumimoji="1" lang="en-US" altLang="zh-CN"/>
              <a:t>maps</a:t>
            </a:r>
            <a:r>
              <a:rPr kumimoji="1" lang="zh-CN" altLang="en-US"/>
              <a:t>；</a:t>
            </a:r>
            <a:endParaRPr kumimoji="1" lang="en-US" altLang="zh-CN"/>
          </a:p>
          <a:p>
            <a:r>
              <a:rPr kumimoji="1" lang="zh-CN" altLang="en-US"/>
              <a:t>冯诺伊曼的一些架构，比如</a:t>
            </a:r>
            <a:r>
              <a:rPr kumimoji="1" lang="en-US" altLang="zh-CN"/>
              <a:t>GPU</a:t>
            </a:r>
            <a:r>
              <a:rPr kumimoji="1" lang="zh-CN" altLang="en-US"/>
              <a:t>拥有固定的硬件配置，</a:t>
            </a:r>
            <a:r>
              <a:rPr kumimoji="1" lang="en-US" altLang="zh-CN"/>
              <a:t>FPGA</a:t>
            </a:r>
            <a:r>
              <a:rPr kumimoji="1" lang="zh-CN" altLang="en-US"/>
              <a:t>的各个硬件单元都是结构良好的。</a:t>
            </a:r>
            <a:endParaRPr kumimoji="1" lang="en-US" altLang="zh-CN"/>
          </a:p>
          <a:p>
            <a:r>
              <a:rPr kumimoji="1" lang="zh-CN" altLang="en-US"/>
              <a:t>相比较而言，</a:t>
            </a:r>
            <a:r>
              <a:rPr kumimoji="1" lang="en-US" altLang="zh-CN"/>
              <a:t>ASIC</a:t>
            </a:r>
            <a:r>
              <a:rPr kumimoji="1" lang="zh-CN" altLang="en-US"/>
              <a:t>有最大的设计的自由度，因此如果要将 </a:t>
            </a:r>
            <a:r>
              <a:rPr kumimoji="1" lang="en-US" altLang="zh-CN"/>
              <a:t>ASIC</a:t>
            </a:r>
            <a:r>
              <a:rPr kumimoji="1" lang="zh-CN" altLang="en-US"/>
              <a:t> </a:t>
            </a:r>
            <a:r>
              <a:rPr kumimoji="1" lang="en-US" altLang="zh-CN"/>
              <a:t>design</a:t>
            </a:r>
            <a:r>
              <a:rPr kumimoji="1" lang="zh-CN" altLang="en-US"/>
              <a:t> 纳入搜索，它所带来的搜索空间也是最大的。</a:t>
            </a:r>
            <a:endParaRPr kumimoji="1" lang="en-US" altLang="zh-CN"/>
          </a:p>
          <a:p>
            <a:r>
              <a:rPr kumimoji="1" lang="zh-CN" altLang="en-US"/>
              <a:t>作者找到的一个方法是：借用现有的著名的</a:t>
            </a:r>
            <a:r>
              <a:rPr kumimoji="1" lang="en-US" altLang="zh-CN"/>
              <a:t>ASIC</a:t>
            </a:r>
            <a:r>
              <a:rPr kumimoji="1" lang="zh-CN" altLang="en-US"/>
              <a:t> 加速器的数据流。</a:t>
            </a:r>
            <a:endParaRPr kumimoji="1" lang="en-US" altLang="zh-CN"/>
          </a:p>
          <a:p>
            <a:r>
              <a:rPr kumimoji="1" lang="zh-CN" altLang="en-US"/>
              <a:t>著名的</a:t>
            </a:r>
            <a:r>
              <a:rPr kumimoji="1" lang="en-US" altLang="zh-CN"/>
              <a:t>ASIC</a:t>
            </a:r>
            <a:r>
              <a:rPr kumimoji="1" lang="zh-CN" altLang="en-US"/>
              <a:t> 加速器的数据流 </a:t>
            </a:r>
            <a:r>
              <a:rPr kumimoji="1" lang="en-US" altLang="zh-CN"/>
              <a:t>--》</a:t>
            </a:r>
            <a:r>
              <a:rPr kumimoji="1" lang="zh-CN" altLang="en-US"/>
              <a:t> 加速器模版。选择模版与分配资源。</a:t>
            </a:r>
          </a:p>
        </p:txBody>
      </p:sp>
      <p:sp>
        <p:nvSpPr>
          <p:cNvPr id="4" name="灯片编号占位符 3"/>
          <p:cNvSpPr>
            <a:spLocks noGrp="1"/>
          </p:cNvSpPr>
          <p:nvPr>
            <p:ph type="sldNum" sz="quarter" idx="5"/>
          </p:nvPr>
        </p:nvSpPr>
        <p:spPr/>
        <p:txBody>
          <a:bodyPr/>
          <a:lstStyle/>
          <a:p>
            <a:pPr>
              <a:defRPr/>
            </a:pPr>
            <a:fld id="{9CC6F31E-CEFA-4A0F-B98B-F1B6E875DC9A}" type="slidenum">
              <a:rPr lang="en-US" altLang="zh-CN"/>
              <a:t>4</a:t>
            </a:fld>
            <a:endParaRPr lang="en-US" altLang="zh-CN"/>
          </a:p>
        </p:txBody>
      </p:sp>
    </p:spTree>
    <p:extLst>
      <p:ext uri="{BB962C8B-B14F-4D97-AF65-F5344CB8AC3E}">
        <p14:creationId xmlns:p14="http://schemas.microsoft.com/office/powerpoint/2010/main" val="2954369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在边缘端实际使用的不仅是一个</a:t>
            </a:r>
            <a:r>
              <a:rPr kumimoji="1" lang="en-US" altLang="zh-CN"/>
              <a:t>task</a:t>
            </a:r>
            <a:r>
              <a:rPr kumimoji="1" lang="zh-CN" altLang="en-US"/>
              <a:t>，而是多个 </a:t>
            </a:r>
            <a:r>
              <a:rPr kumimoji="1" lang="en-US" altLang="zh-CN"/>
              <a:t>tasks</a:t>
            </a:r>
            <a:r>
              <a:rPr kumimoji="1" lang="zh-CN" altLang="en-US"/>
              <a:t> 可能都需要在同一块 </a:t>
            </a:r>
            <a:r>
              <a:rPr kumimoji="1" lang="en-US" altLang="zh-CN"/>
              <a:t>ASIC</a:t>
            </a:r>
            <a:r>
              <a:rPr kumimoji="1" lang="zh-CN" altLang="en-US"/>
              <a:t> 加速器上运行。（我觉得这个</a:t>
            </a:r>
            <a:r>
              <a:rPr kumimoji="1" lang="en-US" altLang="zh-CN"/>
              <a:t>challenge</a:t>
            </a:r>
            <a:r>
              <a:rPr kumimoji="1" lang="zh-CN" altLang="en-US"/>
              <a:t> 并不突出？）</a:t>
            </a:r>
            <a:endParaRPr kumimoji="1" lang="en-US" altLang="zh-CN"/>
          </a:p>
          <a:p>
            <a:r>
              <a:rPr kumimoji="1" lang="en-US" altLang="zh-CN"/>
              <a:t>1.</a:t>
            </a:r>
            <a:r>
              <a:rPr kumimoji="1" lang="zh-CN" altLang="en-US"/>
              <a:t>多个 </a:t>
            </a:r>
            <a:r>
              <a:rPr kumimoji="1" lang="en-US" altLang="zh-CN"/>
              <a:t>DNN</a:t>
            </a:r>
            <a:r>
              <a:rPr kumimoji="1" lang="zh-CN" altLang="en-US"/>
              <a:t> 要共享 </a:t>
            </a:r>
            <a:r>
              <a:rPr kumimoji="1" lang="en-US" altLang="zh-CN"/>
              <a:t>ASIC</a:t>
            </a:r>
            <a:r>
              <a:rPr kumimoji="1" lang="zh-CN" altLang="en-US"/>
              <a:t> 片上资源，</a:t>
            </a:r>
            <a:endParaRPr kumimoji="1" lang="en-US" altLang="zh-CN"/>
          </a:p>
          <a:p>
            <a:r>
              <a:rPr kumimoji="1" lang="en-US" altLang="zh-CN"/>
              <a:t>2.</a:t>
            </a:r>
            <a:r>
              <a:rPr kumimoji="1" lang="zh-CN" altLang="en-US"/>
              <a:t>没有任何一个 </a:t>
            </a:r>
            <a:r>
              <a:rPr kumimoji="1" lang="en-US" altLang="zh-CN"/>
              <a:t>dataflow</a:t>
            </a:r>
            <a:r>
              <a:rPr kumimoji="1" lang="zh-CN" altLang="en-US"/>
              <a:t> 在任意任务上都优于其他的</a:t>
            </a:r>
            <a:r>
              <a:rPr kumimoji="1" lang="en-US" altLang="zh-CN"/>
              <a:t>dataflow</a:t>
            </a:r>
            <a:r>
              <a:rPr kumimoji="1" lang="zh-CN" altLang="en-US"/>
              <a:t> </a:t>
            </a:r>
            <a:r>
              <a:rPr kumimoji="1" lang="en-US" altLang="zh-CN"/>
              <a:t>--》</a:t>
            </a:r>
            <a:r>
              <a:rPr kumimoji="1" lang="zh-CN" altLang="en-US"/>
              <a:t> 因此作者提出要在</a:t>
            </a:r>
            <a:r>
              <a:rPr kumimoji="1" lang="en-US" altLang="zh-CN"/>
              <a:t>ASIC</a:t>
            </a:r>
            <a:r>
              <a:rPr kumimoji="1" lang="zh-CN" altLang="en-US"/>
              <a:t>集成多个异构的子加速器。</a:t>
            </a:r>
          </a:p>
        </p:txBody>
      </p:sp>
      <p:sp>
        <p:nvSpPr>
          <p:cNvPr id="4" name="灯片编号占位符 3"/>
          <p:cNvSpPr>
            <a:spLocks noGrp="1"/>
          </p:cNvSpPr>
          <p:nvPr>
            <p:ph type="sldNum" sz="quarter" idx="5"/>
          </p:nvPr>
        </p:nvSpPr>
        <p:spPr/>
        <p:txBody>
          <a:bodyPr/>
          <a:lstStyle/>
          <a:p>
            <a:pPr>
              <a:defRPr/>
            </a:pPr>
            <a:fld id="{9CC6F31E-CEFA-4A0F-B98B-F1B6E875DC9A}" type="slidenum">
              <a:rPr lang="en-US" altLang="zh-CN"/>
              <a:t>5</a:t>
            </a:fld>
            <a:endParaRPr lang="en-US" altLang="zh-CN"/>
          </a:p>
        </p:txBody>
      </p:sp>
    </p:spTree>
    <p:extLst>
      <p:ext uri="{BB962C8B-B14F-4D97-AF65-F5344CB8AC3E}">
        <p14:creationId xmlns:p14="http://schemas.microsoft.com/office/powerpoint/2010/main" val="32254844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为了达到 </a:t>
            </a:r>
            <a:r>
              <a:rPr kumimoji="1" lang="en-US" altLang="zh-CN"/>
              <a:t>co-design .</a:t>
            </a:r>
            <a:r>
              <a:rPr kumimoji="1" lang="zh-CN" altLang="en-US"/>
              <a:t>作者将搜索划分为</a:t>
            </a:r>
            <a:r>
              <a:rPr kumimoji="1" lang="en-US" altLang="zh-CN"/>
              <a:t>3</a:t>
            </a:r>
            <a:r>
              <a:rPr kumimoji="1" lang="zh-CN" altLang="en-US"/>
              <a:t>部分</a:t>
            </a:r>
            <a:endParaRPr kumimoji="1" lang="en-US" altLang="zh-CN"/>
          </a:p>
          <a:p>
            <a:r>
              <a:rPr kumimoji="1" lang="en-US" altLang="zh-CN"/>
              <a:t>Application: </a:t>
            </a:r>
            <a:r>
              <a:rPr kumimoji="1" lang="zh-CN" altLang="en-US"/>
              <a:t>决定一个</a:t>
            </a:r>
            <a:r>
              <a:rPr kumimoji="1" lang="en-US" altLang="zh-CN"/>
              <a:t>neural</a:t>
            </a:r>
            <a:r>
              <a:rPr kumimoji="1" lang="zh-CN" altLang="en-US"/>
              <a:t> </a:t>
            </a:r>
            <a:r>
              <a:rPr kumimoji="1" lang="en-US" altLang="zh-CN"/>
              <a:t>architecture</a:t>
            </a:r>
            <a:r>
              <a:rPr kumimoji="1" lang="zh-CN" altLang="en-US"/>
              <a:t>，这就是最普通的</a:t>
            </a:r>
            <a:r>
              <a:rPr kumimoji="1" lang="en-US" altLang="zh-CN"/>
              <a:t>NAS</a:t>
            </a:r>
            <a:r>
              <a:rPr kumimoji="1" lang="zh-CN" altLang="en-US"/>
              <a:t>所做的工作</a:t>
            </a:r>
            <a:endParaRPr kumimoji="1" lang="en-US" altLang="zh-CN"/>
          </a:p>
          <a:p>
            <a:r>
              <a:rPr kumimoji="1" lang="en-US" altLang="zh-CN"/>
              <a:t>Accelerator</a:t>
            </a:r>
            <a:r>
              <a:rPr kumimoji="1" lang="zh-CN" altLang="en-US"/>
              <a:t>：基于给定的已有的加速器设计的 </a:t>
            </a:r>
            <a:r>
              <a:rPr kumimoji="1" lang="en-US" altLang="zh-CN"/>
              <a:t>dataflow style</a:t>
            </a:r>
            <a:r>
              <a:rPr kumimoji="1" lang="zh-CN" altLang="en-US"/>
              <a:t>，选择一种或者多种 </a:t>
            </a:r>
            <a:r>
              <a:rPr kumimoji="1" lang="en-US" altLang="zh-CN"/>
              <a:t>ASIC templates.</a:t>
            </a:r>
          </a:p>
          <a:p>
            <a:r>
              <a:rPr kumimoji="1" lang="en-US" altLang="zh-CN"/>
              <a:t>Sythesis: </a:t>
            </a:r>
            <a:r>
              <a:rPr kumimoji="1" lang="zh-CN" altLang="en-US"/>
              <a:t>包括两个部分，一个是 </a:t>
            </a:r>
            <a:r>
              <a:rPr kumimoji="1" lang="en-US" altLang="zh-CN"/>
              <a:t>resource allcator, </a:t>
            </a:r>
            <a:r>
              <a:rPr kumimoji="1" lang="zh-CN" altLang="en-US"/>
              <a:t>决定加速器的每一个子模块，也就是第二步里所选出的子加速器分配资源。第二部分是将网络的每一层映射到</a:t>
            </a:r>
            <a:r>
              <a:rPr kumimoji="1" lang="en-US" altLang="zh-CN"/>
              <a:t>ASIC</a:t>
            </a:r>
            <a:r>
              <a:rPr kumimoji="1" lang="zh-CN" altLang="en-US"/>
              <a:t>加速器上，并给出调度顺序。</a:t>
            </a:r>
            <a:endParaRPr kumimoji="1" lang="en-US" altLang="zh-CN"/>
          </a:p>
          <a:p>
            <a:r>
              <a:rPr kumimoji="1" lang="en-US" altLang="zh-CN"/>
              <a:t>Sythesis</a:t>
            </a:r>
            <a:r>
              <a:rPr kumimoji="1" lang="zh-CN" altLang="en-US"/>
              <a:t>作为桥梁，连接</a:t>
            </a:r>
            <a:r>
              <a:rPr kumimoji="1" lang="en-US" altLang="zh-CN"/>
              <a:t>architecture</a:t>
            </a:r>
            <a:r>
              <a:rPr kumimoji="1" lang="zh-CN" altLang="en-US"/>
              <a:t>和</a:t>
            </a:r>
            <a:r>
              <a:rPr kumimoji="1" lang="en-US" altLang="zh-CN"/>
              <a:t>hardware</a:t>
            </a:r>
            <a:r>
              <a:rPr kumimoji="1" lang="zh-CN" altLang="en-US"/>
              <a:t>的搜索。</a:t>
            </a:r>
            <a:endParaRPr kumimoji="1" lang="en-US" altLang="zh-CN"/>
          </a:p>
          <a:p>
            <a:r>
              <a:rPr kumimoji="1" lang="zh-CN" altLang="en-US"/>
              <a:t>加下来我会更仔细的介绍这三个模块</a:t>
            </a:r>
          </a:p>
        </p:txBody>
      </p:sp>
      <p:sp>
        <p:nvSpPr>
          <p:cNvPr id="4" name="灯片编号占位符 3"/>
          <p:cNvSpPr>
            <a:spLocks noGrp="1"/>
          </p:cNvSpPr>
          <p:nvPr>
            <p:ph type="sldNum" sz="quarter" idx="5"/>
          </p:nvPr>
        </p:nvSpPr>
        <p:spPr/>
        <p:txBody>
          <a:bodyPr/>
          <a:lstStyle/>
          <a:p>
            <a:pPr>
              <a:defRPr/>
            </a:pPr>
            <a:fld id="{9CC6F31E-CEFA-4A0F-B98B-F1B6E875DC9A}" type="slidenum">
              <a:rPr lang="en-US" altLang="zh-CN"/>
              <a:t>6</a:t>
            </a:fld>
            <a:endParaRPr lang="en-US" altLang="zh-CN"/>
          </a:p>
        </p:txBody>
      </p:sp>
    </p:spTree>
    <p:extLst>
      <p:ext uri="{BB962C8B-B14F-4D97-AF65-F5344CB8AC3E}">
        <p14:creationId xmlns:p14="http://schemas.microsoft.com/office/powerpoint/2010/main" val="4278088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a:t>边缘端有多个 </a:t>
            </a:r>
            <a:r>
              <a:rPr kumimoji="1" lang="en-US" altLang="zh-CN" sz="1200"/>
              <a:t>task</a:t>
            </a:r>
            <a:r>
              <a:rPr kumimoji="1" lang="zh-CN" altLang="en-US" sz="1200"/>
              <a:t>，每一个就是一个</a:t>
            </a:r>
            <a:r>
              <a:rPr kumimoji="1" lang="en-US" altLang="zh-CN" sz="1200"/>
              <a:t> Ti</a:t>
            </a:r>
          </a:p>
          <a:p>
            <a:r>
              <a:rPr kumimoji="1" lang="zh-CN" altLang="en-US" sz="1200"/>
              <a:t>对于每一个 </a:t>
            </a:r>
            <a:r>
              <a:rPr kumimoji="1" lang="en-US" altLang="zh-CN" sz="1200"/>
              <a:t>task</a:t>
            </a:r>
            <a:r>
              <a:rPr kumimoji="1" lang="zh-CN" altLang="en-US" sz="1200"/>
              <a:t>，都有一个 </a:t>
            </a:r>
            <a:r>
              <a:rPr kumimoji="1" lang="en-US" altLang="zh-CN" sz="1200"/>
              <a:t>DNN</a:t>
            </a:r>
            <a:r>
              <a:rPr kumimoji="1" lang="zh-CN" altLang="en-US" sz="1200"/>
              <a:t> </a:t>
            </a:r>
            <a:r>
              <a:rPr kumimoji="1" lang="en-US" altLang="zh-CN" sz="1200"/>
              <a:t>architecture;</a:t>
            </a:r>
          </a:p>
          <a:p>
            <a:r>
              <a:rPr kumimoji="1" lang="en-US" altLang="zh-CN" sz="1200"/>
              <a:t>DNN architecture Di </a:t>
            </a:r>
            <a:r>
              <a:rPr kumimoji="1" lang="zh-CN" altLang="en-US" sz="1200"/>
              <a:t>由</a:t>
            </a:r>
            <a:r>
              <a:rPr kumimoji="1" lang="en-US" altLang="zh-CN" sz="1200"/>
              <a:t>4</a:t>
            </a:r>
            <a:r>
              <a:rPr kumimoji="1" lang="zh-CN" altLang="en-US" sz="1200"/>
              <a:t>部分定义，</a:t>
            </a:r>
            <a:r>
              <a:rPr kumimoji="1" lang="en-US" altLang="zh-CN" sz="1200"/>
              <a:t>Bi </a:t>
            </a:r>
            <a:r>
              <a:rPr kumimoji="1" lang="zh-CN" altLang="en-US" sz="1200"/>
              <a:t>指的是</a:t>
            </a:r>
            <a:r>
              <a:rPr kumimoji="1" lang="en-US" altLang="zh-CN" sz="1200"/>
              <a:t>backbone</a:t>
            </a:r>
            <a:r>
              <a:rPr kumimoji="1" lang="zh-CN" altLang="en-US" sz="1200"/>
              <a:t> </a:t>
            </a:r>
            <a:r>
              <a:rPr kumimoji="1" lang="en-US" altLang="zh-CN" sz="1200"/>
              <a:t>model</a:t>
            </a:r>
            <a:r>
              <a:rPr kumimoji="1" lang="zh-CN" altLang="en-US" sz="1200"/>
              <a:t>，</a:t>
            </a:r>
            <a:r>
              <a:rPr kumimoji="1" lang="en-US" altLang="zh-CN" sz="1200"/>
              <a:t>layer</a:t>
            </a:r>
            <a:r>
              <a:rPr kumimoji="1" lang="zh-CN" altLang="en-US" sz="1200"/>
              <a:t>指的是</a:t>
            </a:r>
            <a:r>
              <a:rPr kumimoji="1" lang="en-US" altLang="zh-CN" sz="1200"/>
              <a:t>backbone</a:t>
            </a:r>
            <a:r>
              <a:rPr kumimoji="1" lang="zh-CN" altLang="en-US" sz="1200"/>
              <a:t> </a:t>
            </a:r>
            <a:r>
              <a:rPr kumimoji="1" lang="en-US" altLang="zh-CN" sz="1200"/>
              <a:t>model</a:t>
            </a:r>
            <a:r>
              <a:rPr kumimoji="1" lang="zh-CN" altLang="en-US" sz="1200"/>
              <a:t>的层数，这两个都是作者给定的，比如右下角展示的 </a:t>
            </a:r>
            <a:r>
              <a:rPr kumimoji="1" lang="en-US" altLang="zh-CN" sz="1200"/>
              <a:t>CIFAR-10</a:t>
            </a:r>
            <a:r>
              <a:rPr kumimoji="1" lang="zh-CN" altLang="en-US" sz="1200"/>
              <a:t>的 </a:t>
            </a:r>
            <a:r>
              <a:rPr kumimoji="1" lang="en-US" altLang="zh-CN" sz="1200"/>
              <a:t>classification</a:t>
            </a:r>
            <a:r>
              <a:rPr kumimoji="1" lang="zh-CN" altLang="en-US" sz="1200"/>
              <a:t>任务的</a:t>
            </a:r>
            <a:r>
              <a:rPr kumimoji="1" lang="en-US" altLang="zh-CN" sz="1200"/>
              <a:t>backbone</a:t>
            </a:r>
            <a:r>
              <a:rPr kumimoji="1" lang="zh-CN" altLang="en-US" sz="1200"/>
              <a:t>是 </a:t>
            </a:r>
            <a:r>
              <a:rPr kumimoji="1" lang="en-US" altLang="zh-CN" sz="1200"/>
              <a:t>9</a:t>
            </a:r>
            <a:r>
              <a:rPr kumimoji="1" lang="zh-CN" altLang="en-US" sz="1200"/>
              <a:t>层的</a:t>
            </a:r>
            <a:r>
              <a:rPr kumimoji="1" lang="en-US" altLang="zh-CN" sz="1200"/>
              <a:t>resnet</a:t>
            </a:r>
            <a:r>
              <a:rPr kumimoji="1" lang="zh-CN" altLang="en-US" sz="1200"/>
              <a:t>； </a:t>
            </a:r>
            <a:r>
              <a:rPr kumimoji="1" lang="en-US" altLang="zh-CN" sz="1200"/>
              <a:t>segmentation </a:t>
            </a:r>
            <a:r>
              <a:rPr kumimoji="1" lang="zh-CN" altLang="en-US" sz="1200"/>
              <a:t>任务使用的是</a:t>
            </a:r>
            <a:r>
              <a:rPr kumimoji="1" lang="en-US" altLang="zh-CN" sz="1200"/>
              <a:t> U-net.</a:t>
            </a:r>
          </a:p>
          <a:p>
            <a:r>
              <a:rPr kumimoji="1" lang="en-US" altLang="zh-CN" sz="1200"/>
              <a:t>Hi </a:t>
            </a:r>
            <a:r>
              <a:rPr kumimoji="1" lang="zh-CN" altLang="en-US" sz="1200"/>
              <a:t>指的是网络的一系列的超参数，所有</a:t>
            </a:r>
            <a:r>
              <a:rPr kumimoji="1" lang="en-US" altLang="zh-CN" sz="1200"/>
              <a:t>architecture search</a:t>
            </a:r>
            <a:r>
              <a:rPr kumimoji="1" lang="zh-CN" altLang="en-US" sz="1200"/>
              <a:t> 真正搜索的也就是</a:t>
            </a:r>
            <a:r>
              <a:rPr kumimoji="1" lang="en-US" altLang="zh-CN" sz="1200"/>
              <a:t>Hi</a:t>
            </a:r>
            <a:r>
              <a:rPr kumimoji="1" lang="zh-CN" altLang="en-US" sz="1200"/>
              <a:t>，比如</a:t>
            </a:r>
            <a:r>
              <a:rPr kumimoji="1" lang="en-US" altLang="zh-CN" sz="1200"/>
              <a:t>Resnet9</a:t>
            </a:r>
            <a:r>
              <a:rPr kumimoji="1" lang="zh-CN" altLang="en-US" sz="1200"/>
              <a:t>种</a:t>
            </a:r>
            <a:r>
              <a:rPr kumimoji="1" lang="en-US" altLang="zh-CN" sz="1200"/>
              <a:t>filter number</a:t>
            </a:r>
            <a:r>
              <a:rPr kumimoji="1" lang="zh-CN" altLang="en-US" sz="1200"/>
              <a:t>，以及 </a:t>
            </a:r>
            <a:r>
              <a:rPr kumimoji="1" lang="en-US" altLang="zh-CN" sz="1200"/>
              <a:t>skip layer</a:t>
            </a:r>
            <a:r>
              <a:rPr kumimoji="1" lang="zh-CN" altLang="en-US" sz="1200"/>
              <a:t>的数量；</a:t>
            </a:r>
            <a:r>
              <a:rPr kumimoji="1" lang="en-US" altLang="zh-CN" sz="1200"/>
              <a:t>U-net</a:t>
            </a:r>
            <a:r>
              <a:rPr kumimoji="1" lang="zh-CN" altLang="en-US" sz="1200"/>
              <a:t>中的高度</a:t>
            </a:r>
            <a:r>
              <a:rPr kumimoji="1" lang="en-US" altLang="zh-CN" sz="1200"/>
              <a:t>height</a:t>
            </a:r>
            <a:r>
              <a:rPr kumimoji="1" lang="zh-CN" altLang="en-US" sz="1200"/>
              <a:t>和</a:t>
            </a:r>
            <a:r>
              <a:rPr kumimoji="1" lang="en-US" altLang="zh-CN" sz="1200"/>
              <a:t>filter</a:t>
            </a:r>
            <a:r>
              <a:rPr kumimoji="1" lang="zh-CN" altLang="en-US" sz="1200"/>
              <a:t> </a:t>
            </a:r>
            <a:r>
              <a:rPr kumimoji="1" lang="en-US" altLang="zh-CN" sz="1200"/>
              <a:t>number</a:t>
            </a:r>
            <a:r>
              <a:rPr kumimoji="1" lang="zh-CN" altLang="en-US" sz="1200"/>
              <a:t>；</a:t>
            </a:r>
            <a:endParaRPr kumimoji="1" lang="en-US" altLang="zh-CN" sz="1200"/>
          </a:p>
          <a:p>
            <a:r>
              <a:rPr kumimoji="1" lang="en-US" altLang="zh-CN" sz="1200"/>
              <a:t>Acc_i</a:t>
            </a:r>
            <a:r>
              <a:rPr kumimoji="1" lang="zh-CN" altLang="en-US" sz="1200"/>
              <a:t> 指的是这个</a:t>
            </a:r>
            <a:r>
              <a:rPr kumimoji="1" lang="en-US" altLang="zh-CN" sz="1200"/>
              <a:t>DNN</a:t>
            </a:r>
            <a:r>
              <a:rPr kumimoji="1" lang="zh-CN" altLang="en-US" sz="1200"/>
              <a:t> </a:t>
            </a:r>
            <a:r>
              <a:rPr kumimoji="1" lang="en-US" altLang="zh-CN" sz="1200"/>
              <a:t>architecture</a:t>
            </a:r>
            <a:r>
              <a:rPr kumimoji="1" lang="zh-CN" altLang="en-US" sz="1200"/>
              <a:t>对应的</a:t>
            </a:r>
            <a:r>
              <a:rPr kumimoji="1" lang="en-US" altLang="zh-CN" sz="1200"/>
              <a:t>accuracy</a:t>
            </a:r>
            <a:r>
              <a:rPr kumimoji="1" lang="zh-CN" altLang="en-US" sz="1200"/>
              <a:t>；</a:t>
            </a:r>
            <a:endParaRPr kumimoji="1" lang="en-US" altLang="zh-CN" sz="1200"/>
          </a:p>
        </p:txBody>
      </p:sp>
      <p:sp>
        <p:nvSpPr>
          <p:cNvPr id="4" name="灯片编号占位符 3"/>
          <p:cNvSpPr>
            <a:spLocks noGrp="1"/>
          </p:cNvSpPr>
          <p:nvPr>
            <p:ph type="sldNum" sz="quarter" idx="5"/>
          </p:nvPr>
        </p:nvSpPr>
        <p:spPr/>
        <p:txBody>
          <a:bodyPr/>
          <a:lstStyle/>
          <a:p>
            <a:pPr>
              <a:defRPr/>
            </a:pPr>
            <a:fld id="{9CC6F31E-CEFA-4A0F-B98B-F1B6E875DC9A}" type="slidenum">
              <a:rPr lang="en-US" altLang="zh-CN"/>
              <a:t>7</a:t>
            </a:fld>
            <a:endParaRPr lang="en-US" altLang="zh-CN"/>
          </a:p>
        </p:txBody>
      </p:sp>
    </p:spTree>
    <p:extLst>
      <p:ext uri="{BB962C8B-B14F-4D97-AF65-F5344CB8AC3E}">
        <p14:creationId xmlns:p14="http://schemas.microsoft.com/office/powerpoint/2010/main" val="35694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多个子加速器 </a:t>
            </a:r>
            <a:r>
              <a:rPr kumimoji="1" lang="en-US" altLang="zh-CN"/>
              <a:t>aic_i</a:t>
            </a:r>
            <a:r>
              <a:rPr kumimoji="1" lang="zh-CN" altLang="en-US"/>
              <a:t>；</a:t>
            </a:r>
            <a:endParaRPr kumimoji="1" lang="en-US" altLang="zh-CN"/>
          </a:p>
          <a:p>
            <a:r>
              <a:rPr kumimoji="1" lang="en-US" altLang="zh-CN"/>
              <a:t>ASIC accelerator</a:t>
            </a:r>
            <a:r>
              <a:rPr kumimoji="1" lang="zh-CN" altLang="en-US"/>
              <a:t> 的搜索需要确定 </a:t>
            </a:r>
            <a:r>
              <a:rPr kumimoji="1" lang="en-US" altLang="zh-CN"/>
              <a:t>3</a:t>
            </a:r>
            <a:r>
              <a:rPr kumimoji="1" lang="zh-CN" altLang="en-US"/>
              <a:t> 个方面：</a:t>
            </a:r>
            <a:endParaRPr kumimoji="1" lang="en-US" altLang="zh-CN"/>
          </a:p>
          <a:p>
            <a:pPr marL="228600" indent="-228600">
              <a:buAutoNum type="arabicPeriod"/>
            </a:pPr>
            <a:r>
              <a:rPr kumimoji="1" lang="zh-CN" altLang="en-US"/>
              <a:t>选择哪几个 </a:t>
            </a:r>
            <a:r>
              <a:rPr kumimoji="1" lang="en-US" altLang="zh-CN"/>
              <a:t>sub-accelerator</a:t>
            </a:r>
            <a:r>
              <a:rPr kumimoji="1" lang="zh-CN" altLang="en-US"/>
              <a:t>，这个只能从</a:t>
            </a:r>
            <a:r>
              <a:rPr kumimoji="1" lang="en-US" altLang="zh-CN"/>
              <a:t>search</a:t>
            </a:r>
            <a:r>
              <a:rPr kumimoji="1" lang="zh-CN" altLang="en-US"/>
              <a:t> </a:t>
            </a:r>
            <a:r>
              <a:rPr kumimoji="1" lang="en-US" altLang="zh-CN"/>
              <a:t>space</a:t>
            </a:r>
            <a:r>
              <a:rPr kumimoji="1" lang="zh-CN" altLang="en-US"/>
              <a:t> 给出的</a:t>
            </a:r>
            <a:r>
              <a:rPr kumimoji="1" lang="en-US" altLang="zh-CN"/>
              <a:t>3</a:t>
            </a:r>
            <a:r>
              <a:rPr kumimoji="1" lang="zh-CN" altLang="en-US"/>
              <a:t>中 </a:t>
            </a:r>
            <a:r>
              <a:rPr kumimoji="1" lang="en-US" altLang="zh-CN"/>
              <a:t>ASIC</a:t>
            </a:r>
            <a:r>
              <a:rPr kumimoji="1" lang="zh-CN" altLang="en-US"/>
              <a:t> </a:t>
            </a:r>
            <a:r>
              <a:rPr kumimoji="1" lang="en-US" altLang="zh-CN"/>
              <a:t>design</a:t>
            </a:r>
            <a:r>
              <a:rPr kumimoji="1" lang="zh-CN" altLang="en-US"/>
              <a:t>中</a:t>
            </a:r>
            <a:r>
              <a:rPr kumimoji="1" lang="en-US" altLang="zh-CN"/>
              <a:t>3</a:t>
            </a:r>
            <a:r>
              <a:rPr kumimoji="1" lang="zh-CN" altLang="en-US"/>
              <a:t>选</a:t>
            </a:r>
            <a:r>
              <a:rPr kumimoji="1" lang="en-US" altLang="zh-CN"/>
              <a:t>1</a:t>
            </a:r>
            <a:r>
              <a:rPr kumimoji="1" lang="zh-CN" altLang="en-US"/>
              <a:t>，选定一个 </a:t>
            </a:r>
            <a:r>
              <a:rPr kumimoji="1" lang="en-US" altLang="zh-CN"/>
              <a:t>sub-accelerator,</a:t>
            </a:r>
            <a:r>
              <a:rPr kumimoji="1" lang="zh-CN" altLang="en-US"/>
              <a:t>确定一个</a:t>
            </a:r>
            <a:r>
              <a:rPr kumimoji="1" lang="en-US" altLang="zh-CN"/>
              <a:t>dataflow</a:t>
            </a:r>
            <a:r>
              <a:rPr kumimoji="1" lang="zh-CN" altLang="en-US"/>
              <a:t> </a:t>
            </a:r>
            <a:r>
              <a:rPr kumimoji="1" lang="en-US" altLang="zh-CN"/>
              <a:t>pattern</a:t>
            </a:r>
            <a:r>
              <a:rPr kumimoji="1" lang="zh-CN" altLang="en-US"/>
              <a:t>；</a:t>
            </a:r>
            <a:endParaRPr kumimoji="1" lang="en-US" altLang="zh-CN"/>
          </a:p>
          <a:p>
            <a:pPr marL="0" indent="0">
              <a:buFontTx/>
              <a:buNone/>
            </a:pPr>
            <a:r>
              <a:rPr kumimoji="1" lang="zh-CN" altLang="en-US"/>
              <a:t>这里应该是拥有的最大带宽和</a:t>
            </a:r>
            <a:r>
              <a:rPr kumimoji="1" lang="en-US" altLang="zh-CN"/>
              <a:t>PE</a:t>
            </a:r>
            <a:r>
              <a:rPr kumimoji="1" lang="zh-CN" altLang="en-US"/>
              <a:t>数量</a:t>
            </a:r>
            <a:endParaRPr kumimoji="1" lang="en-US" altLang="zh-CN"/>
          </a:p>
          <a:p>
            <a:pPr marL="228600" indent="-228600">
              <a:buAutoNum type="arabicPeriod"/>
            </a:pPr>
            <a:r>
              <a:rPr kumimoji="1" lang="zh-CN" altLang="en-US"/>
              <a:t>给每个 </a:t>
            </a:r>
            <a:r>
              <a:rPr kumimoji="1" lang="en-US" altLang="zh-CN"/>
              <a:t>sub-accelerator</a:t>
            </a:r>
            <a:r>
              <a:rPr kumimoji="1" lang="zh-CN" altLang="en-US"/>
              <a:t>（分配？？）多个少 </a:t>
            </a:r>
            <a:r>
              <a:rPr kumimoji="1" lang="en-US" altLang="zh-CN"/>
              <a:t>PE</a:t>
            </a:r>
            <a:r>
              <a:rPr kumimoji="1" lang="zh-CN" altLang="en-US"/>
              <a:t>（</a:t>
            </a:r>
            <a:r>
              <a:rPr kumimoji="1" lang="en-US" altLang="zh-CN"/>
              <a:t>processing engines</a:t>
            </a:r>
            <a:r>
              <a:rPr kumimoji="1" lang="zh-CN" altLang="en-US"/>
              <a:t>）</a:t>
            </a:r>
            <a:endParaRPr kumimoji="1" lang="en-US" altLang="zh-CN"/>
          </a:p>
          <a:p>
            <a:pPr marL="228600" indent="-228600">
              <a:buAutoNum type="arabicPeriod"/>
            </a:pPr>
            <a:r>
              <a:rPr kumimoji="1" lang="zh-CN" altLang="en-US"/>
              <a:t>给每个</a:t>
            </a:r>
            <a:r>
              <a:rPr kumimoji="1" lang="en-US" altLang="zh-CN"/>
              <a:t> sub-accelerator</a:t>
            </a:r>
            <a:r>
              <a:rPr kumimoji="1" lang="zh-CN" altLang="en-US"/>
              <a:t>分配多大的带宽；</a:t>
            </a:r>
            <a:endParaRPr kumimoji="1" lang="en-US" altLang="zh-CN"/>
          </a:p>
          <a:p>
            <a:pPr marL="228600" indent="-228600">
              <a:buAutoNum type="arabicPeriod"/>
            </a:pPr>
            <a:endParaRPr kumimoji="1" lang="en-US" altLang="zh-CN"/>
          </a:p>
          <a:p>
            <a:pPr marL="0" indent="0">
              <a:buFont typeface="+mj-lt"/>
              <a:buNone/>
            </a:pPr>
            <a:r>
              <a:rPr kumimoji="1" lang="zh-CN" altLang="en-US"/>
              <a:t>注意的是，由于</a:t>
            </a:r>
            <a:r>
              <a:rPr kumimoji="1" lang="en-US" altLang="zh-CN"/>
              <a:t>memory</a:t>
            </a:r>
            <a:r>
              <a:rPr kumimoji="1" lang="zh-CN" altLang="en-US"/>
              <a:t> </a:t>
            </a:r>
            <a:r>
              <a:rPr kumimoji="1" lang="en-US" altLang="zh-CN"/>
              <a:t>size</a:t>
            </a:r>
            <a:r>
              <a:rPr kumimoji="1" lang="zh-CN" altLang="en-US"/>
              <a:t>是根据需要能够被全用的，因此不需要放入</a:t>
            </a:r>
            <a:r>
              <a:rPr kumimoji="1" lang="en-US" altLang="zh-CN"/>
              <a:t>search</a:t>
            </a:r>
            <a:r>
              <a:rPr kumimoji="1" lang="zh-CN" altLang="en-US"/>
              <a:t> </a:t>
            </a:r>
            <a:r>
              <a:rPr kumimoji="1" lang="en-US" altLang="zh-CN"/>
              <a:t>space</a:t>
            </a:r>
            <a:r>
              <a:rPr kumimoji="1" lang="zh-CN" altLang="en-US"/>
              <a:t>中。</a:t>
            </a:r>
            <a:endParaRPr kumimoji="1" lang="en-US" altLang="zh-CN"/>
          </a:p>
        </p:txBody>
      </p:sp>
      <p:sp>
        <p:nvSpPr>
          <p:cNvPr id="4" name="灯片编号占位符 3"/>
          <p:cNvSpPr>
            <a:spLocks noGrp="1"/>
          </p:cNvSpPr>
          <p:nvPr>
            <p:ph type="sldNum" sz="quarter" idx="5"/>
          </p:nvPr>
        </p:nvSpPr>
        <p:spPr/>
        <p:txBody>
          <a:bodyPr/>
          <a:lstStyle/>
          <a:p>
            <a:pPr>
              <a:defRPr/>
            </a:pPr>
            <a:fld id="{9CC6F31E-CEFA-4A0F-B98B-F1B6E875DC9A}" type="slidenum">
              <a:rPr lang="en-US" altLang="zh-CN"/>
              <a:t>8</a:t>
            </a:fld>
            <a:endParaRPr lang="en-US" altLang="zh-CN"/>
          </a:p>
        </p:txBody>
      </p:sp>
    </p:spTree>
    <p:extLst>
      <p:ext uri="{BB962C8B-B14F-4D97-AF65-F5344CB8AC3E}">
        <p14:creationId xmlns:p14="http://schemas.microsoft.com/office/powerpoint/2010/main" val="1526852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Synthesis </a:t>
            </a:r>
            <a:r>
              <a:rPr kumimoji="1" lang="zh-CN" altLang="en-US"/>
              <a:t>分成</a:t>
            </a:r>
            <a:r>
              <a:rPr kumimoji="1" lang="en-US" altLang="zh-CN"/>
              <a:t>2</a:t>
            </a:r>
            <a:r>
              <a:rPr kumimoji="1" lang="zh-CN" altLang="en-US"/>
              <a:t>部分：</a:t>
            </a:r>
            <a:endParaRPr kumimoji="1" lang="en-US" altLang="zh-CN"/>
          </a:p>
          <a:p>
            <a:r>
              <a:rPr kumimoji="1" lang="zh-CN" altLang="en-US"/>
              <a:t>第一部分是确定资源分配：</a:t>
            </a:r>
            <a:endParaRPr kumimoji="1" lang="en-US" altLang="zh-CN"/>
          </a:p>
          <a:p>
            <a:r>
              <a:rPr kumimoji="1" lang="en-US" altLang="zh-CN"/>
              <a:t>Sub-accelerator</a:t>
            </a:r>
            <a:r>
              <a:rPr kumimoji="1" lang="zh-CN" altLang="en-US"/>
              <a:t>在上一步被选好了的，最大</a:t>
            </a:r>
            <a:r>
              <a:rPr kumimoji="1" lang="en-US" altLang="zh-CN"/>
              <a:t>Pes</a:t>
            </a:r>
            <a:r>
              <a:rPr kumimoji="1" lang="zh-CN" altLang="en-US"/>
              <a:t>和最大带宽是预先设定的；</a:t>
            </a:r>
            <a:endParaRPr kumimoji="1" lang="en-US" altLang="zh-CN"/>
          </a:p>
          <a:p>
            <a:r>
              <a:rPr lang="en" altLang="zh-CN" sz="1200" dirty="0"/>
              <a:t>Resource Allocation</a:t>
            </a:r>
            <a:r>
              <a:rPr lang="zh-CN" altLang="en-US" sz="1200" dirty="0"/>
              <a:t> 的目的就是确定每一个</a:t>
            </a:r>
            <a:r>
              <a:rPr lang="en-US" altLang="zh-CN" sz="1200" dirty="0"/>
              <a:t>sub-accelerator</a:t>
            </a:r>
            <a:r>
              <a:rPr lang="zh-CN" altLang="en-US" sz="1200" dirty="0"/>
              <a:t>获得上述资源的具体值；</a:t>
            </a:r>
            <a:endParaRPr lang="en-US" altLang="zh-CN" sz="1200" dirty="0"/>
          </a:p>
          <a:p>
            <a:r>
              <a:rPr kumimoji="1" lang="zh-CN" altLang="en-US" sz="1200" dirty="0"/>
              <a:t>第二部分是确定映射和调度顺序；</a:t>
            </a:r>
            <a:endParaRPr kumimoji="1" lang="en-US" altLang="zh-CN" sz="1200" dirty="0"/>
          </a:p>
          <a:p>
            <a:r>
              <a:rPr kumimoji="1" lang="zh-CN" altLang="en-US" sz="1200" dirty="0"/>
              <a:t>映射确定每一个</a:t>
            </a:r>
            <a:r>
              <a:rPr kumimoji="1" lang="en-US" altLang="zh-CN" sz="1200" dirty="0"/>
              <a:t>DNN</a:t>
            </a:r>
            <a:r>
              <a:rPr kumimoji="1" lang="zh-CN" altLang="en-US" sz="1200" dirty="0"/>
              <a:t>的每一层被映射到哪一个 </a:t>
            </a:r>
            <a:r>
              <a:rPr kumimoji="1" lang="en-US" altLang="zh-CN" sz="1200" dirty="0"/>
              <a:t>sub-accelerator</a:t>
            </a:r>
            <a:r>
              <a:rPr kumimoji="1" lang="zh-CN" altLang="en-US" sz="1200" dirty="0"/>
              <a:t>上；</a:t>
            </a:r>
            <a:endParaRPr kumimoji="1" lang="en-US" altLang="zh-CN" sz="1200" dirty="0"/>
          </a:p>
          <a:p>
            <a:r>
              <a:rPr kumimoji="1" lang="zh-CN" altLang="en-US" sz="1200" dirty="0"/>
              <a:t>调度确定每一个 </a:t>
            </a:r>
            <a:r>
              <a:rPr kumimoji="1" lang="en-US" altLang="zh-CN" sz="1200" dirty="0"/>
              <a:t>sub-accelerator</a:t>
            </a:r>
            <a:r>
              <a:rPr kumimoji="1" lang="zh-CN" altLang="en-US" sz="1200" dirty="0"/>
              <a:t>上的调度执行顺序；</a:t>
            </a:r>
            <a:endParaRPr kumimoji="1" lang="en-US" altLang="zh-CN"/>
          </a:p>
        </p:txBody>
      </p:sp>
      <p:sp>
        <p:nvSpPr>
          <p:cNvPr id="4" name="灯片编号占位符 3"/>
          <p:cNvSpPr>
            <a:spLocks noGrp="1"/>
          </p:cNvSpPr>
          <p:nvPr>
            <p:ph type="sldNum" sz="quarter" idx="5"/>
          </p:nvPr>
        </p:nvSpPr>
        <p:spPr/>
        <p:txBody>
          <a:bodyPr/>
          <a:lstStyle/>
          <a:p>
            <a:pPr>
              <a:defRPr/>
            </a:pPr>
            <a:fld id="{9CC6F31E-CEFA-4A0F-B98B-F1B6E875DC9A}" type="slidenum">
              <a:rPr lang="en-US" altLang="zh-CN"/>
              <a:t>9</a:t>
            </a:fld>
            <a:endParaRPr lang="en-US" altLang="zh-CN"/>
          </a:p>
        </p:txBody>
      </p:sp>
    </p:spTree>
    <p:extLst>
      <p:ext uri="{BB962C8B-B14F-4D97-AF65-F5344CB8AC3E}">
        <p14:creationId xmlns:p14="http://schemas.microsoft.com/office/powerpoint/2010/main" val="274818016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9"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31" descr="rightbar_v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400800" y="1258888"/>
            <a:ext cx="2514600" cy="533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5" descr="gri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964238"/>
            <a:ext cx="1379538" cy="89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4"/>
          <p:cNvSpPr>
            <a:spLocks noChangeArrowheads="1"/>
          </p:cNvSpPr>
          <p:nvPr/>
        </p:nvSpPr>
        <p:spPr bwMode="auto">
          <a:xfrm>
            <a:off x="1447800" y="6705600"/>
            <a:ext cx="7696200" cy="152400"/>
          </a:xfrm>
          <a:prstGeom prst="rect">
            <a:avLst/>
          </a:prstGeom>
          <a:gradFill rotWithShape="1">
            <a:gsLst>
              <a:gs pos="0">
                <a:srgbClr val="FFFFFF"/>
              </a:gs>
              <a:gs pos="100000">
                <a:srgbClr val="159DCD"/>
              </a:gs>
            </a:gsLst>
            <a:lin ang="5400000" scaled="1"/>
          </a:gradFill>
          <a:ln>
            <a:noFill/>
          </a:ln>
          <a:extLst>
            <a:ext uri="{91240B29-F687-4F45-9708-019B960494DF}">
              <a14:hiddenLine xmlns:a14="http://schemas.microsoft.com/office/drawing/2010/main" w="0">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pic>
        <p:nvPicPr>
          <p:cNvPr id="7" name="Picture 21" descr="图片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256588" y="198438"/>
            <a:ext cx="860425" cy="57626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8" name="Picture 22" descr="图片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629275" y="198438"/>
            <a:ext cx="858838" cy="57626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9" name="Picture 23" descr="图片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52975" y="198438"/>
            <a:ext cx="858838" cy="57626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0" name="Picture 24" descr="图片3"/>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6505575" y="198438"/>
            <a:ext cx="858838" cy="57626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1" name="Picture 25" descr="图片4"/>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380288" y="198438"/>
            <a:ext cx="860425" cy="57626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2" name="图片 23"/>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0" y="34925"/>
            <a:ext cx="82867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Rectangle 4"/>
          <p:cNvSpPr>
            <a:spLocks noGrp="1" noChangeArrowheads="1"/>
          </p:cNvSpPr>
          <p:nvPr>
            <p:ph type="ctrTitle"/>
          </p:nvPr>
        </p:nvSpPr>
        <p:spPr>
          <a:xfrm>
            <a:off x="685800" y="2130425"/>
            <a:ext cx="7772400" cy="1470025"/>
          </a:xfrm>
        </p:spPr>
        <p:txBody>
          <a:bodyPr/>
          <a:lstStyle>
            <a:lvl1pPr>
              <a:defRPr sz="5400" b="1" baseline="0">
                <a:solidFill>
                  <a:srgbClr val="C00000"/>
                </a:solidFill>
                <a:latin typeface="+mj-lt"/>
              </a:defRPr>
            </a:lvl1pPr>
          </a:lstStyle>
          <a:p>
            <a:r>
              <a:rPr lang="zh-CN" altLang="en-US" dirty="0"/>
              <a:t>单击此处编辑母版标题样式</a:t>
            </a:r>
          </a:p>
        </p:txBody>
      </p:sp>
      <p:sp>
        <p:nvSpPr>
          <p:cNvPr id="14341" name="Rectangle 5"/>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baseline="0"/>
            </a:lvl1pPr>
          </a:lstStyle>
          <a:p>
            <a:r>
              <a:rPr lang="zh-CN" altLang="en-US" dirty="0"/>
              <a:t>单击此处编辑母版副标题样式</a:t>
            </a:r>
          </a:p>
        </p:txBody>
      </p:sp>
      <p:sp>
        <p:nvSpPr>
          <p:cNvPr id="13" name="Rectangle 6"/>
          <p:cNvSpPr>
            <a:spLocks noGrp="1" noChangeArrowheads="1"/>
          </p:cNvSpPr>
          <p:nvPr>
            <p:ph type="dt" sz="half" idx="10"/>
          </p:nvPr>
        </p:nvSpPr>
        <p:spPr bwMode="auto">
          <a:xfrm>
            <a:off x="457200" y="6245225"/>
            <a:ext cx="2133600" cy="476250"/>
          </a:xfrm>
          <a:prstGeom prst="rect">
            <a:avLst/>
          </a:prstGeom>
          <a:ln>
            <a:miter lim="800000"/>
          </a:ln>
        </p:spPr>
        <p:txBody>
          <a:bodyPr vert="horz" wrap="square" lIns="91440" tIns="45720" rIns="91440" bIns="45720" numCol="1" anchor="t" anchorCtr="0" compatLnSpc="1"/>
          <a:lstStyle>
            <a:lvl1pPr eaLnBrk="1" hangingPunct="1">
              <a:defRPr sz="1400">
                <a:latin typeface="Arial" panose="020B0604020202020204" pitchFamily="34" charset="0"/>
                <a:ea typeface="宋体" panose="02010600030101010101" pitchFamily="2" charset="-122"/>
              </a:defRPr>
            </a:lvl1pPr>
          </a:lstStyle>
          <a:p>
            <a:pPr>
              <a:defRPr/>
            </a:pPr>
            <a:endParaRPr lang="en-US" altLang="zh-CN"/>
          </a:p>
        </p:txBody>
      </p:sp>
      <p:sp>
        <p:nvSpPr>
          <p:cNvPr id="14" name="Rectangle 7"/>
          <p:cNvSpPr>
            <a:spLocks noGrp="1" noChangeArrowheads="1"/>
          </p:cNvSpPr>
          <p:nvPr>
            <p:ph type="ftr" sz="quarter" idx="11"/>
          </p:nvPr>
        </p:nvSpPr>
        <p:spPr>
          <a:xfrm>
            <a:off x="3124200" y="6248400"/>
            <a:ext cx="2895600" cy="476250"/>
          </a:xfrm>
        </p:spPr>
        <p:txBody>
          <a:bodyPr/>
          <a:lstStyle>
            <a:lvl1pPr>
              <a:defRPr/>
            </a:lvl1pPr>
          </a:lstStyle>
          <a:p>
            <a:pPr>
              <a:defRPr/>
            </a:pPr>
            <a:endParaRPr lang="en-US" altLang="zh-CN"/>
          </a:p>
        </p:txBody>
      </p:sp>
      <p:sp>
        <p:nvSpPr>
          <p:cNvPr id="15" name="Rectangle 8"/>
          <p:cNvSpPr>
            <a:spLocks noGrp="1" noChangeArrowheads="1"/>
          </p:cNvSpPr>
          <p:nvPr>
            <p:ph type="sldNum" sz="quarter" idx="12"/>
          </p:nvPr>
        </p:nvSpPr>
        <p:spPr>
          <a:xfrm>
            <a:off x="8534400" y="6381750"/>
            <a:ext cx="609600" cy="476250"/>
          </a:xfrm>
        </p:spPr>
        <p:txBody>
          <a:bodyPr/>
          <a:lstStyle>
            <a:lvl1pPr>
              <a:defRPr b="1">
                <a:solidFill>
                  <a:schemeClr val="accent1">
                    <a:lumMod val="50000"/>
                  </a:schemeClr>
                </a:solidFill>
              </a:defRPr>
            </a:lvl1pPr>
          </a:lstStyle>
          <a:p>
            <a:pPr>
              <a:defRPr/>
            </a:pPr>
            <a:fld id="{34B00919-0364-4EB6-821C-0E6A7AEDEB92}" type="slidenum">
              <a:rPr lang="en-US" altLang="zh-CN"/>
              <a:t>‹#›</a:t>
            </a:fld>
            <a:endParaRPr lang="en-US" altLang="zh-C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9"/>
          <p:cNvSpPr>
            <a:spLocks noGrp="1" noChangeArrowheads="1"/>
          </p:cNvSpPr>
          <p:nvPr>
            <p:ph type="ftr" sz="quarter" idx="10"/>
          </p:nvPr>
        </p:nvSpPr>
        <p:spPr/>
        <p:txBody>
          <a:bodyPr/>
          <a:lstStyle>
            <a:lvl1pPr>
              <a:defRPr/>
            </a:lvl1pPr>
          </a:lstStyle>
          <a:p>
            <a:pPr>
              <a:defRPr/>
            </a:pPr>
            <a:endParaRPr lang="en-US" altLang="zh-CN"/>
          </a:p>
        </p:txBody>
      </p:sp>
      <p:sp>
        <p:nvSpPr>
          <p:cNvPr id="5" name="Rectangle 10"/>
          <p:cNvSpPr>
            <a:spLocks noGrp="1" noChangeArrowheads="1"/>
          </p:cNvSpPr>
          <p:nvPr>
            <p:ph type="sldNum" sz="quarter" idx="11"/>
          </p:nvPr>
        </p:nvSpPr>
        <p:spPr/>
        <p:txBody>
          <a:bodyPr/>
          <a:lstStyle>
            <a:lvl1pPr>
              <a:defRPr/>
            </a:lvl1pPr>
          </a:lstStyle>
          <a:p>
            <a:pPr>
              <a:defRPr/>
            </a:pPr>
            <a:fld id="{F6EE027C-D134-40B6-B8C7-305B203FEBA5}" type="slidenum">
              <a:rPr lang="en-US" altLang="zh-CN"/>
              <a:t>‹#›</a:t>
            </a:fld>
            <a:endParaRPr lang="en-US" altLang="zh-C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762000"/>
            <a:ext cx="2057400" cy="5486400"/>
          </a:xfrm>
        </p:spPr>
        <p:txBody>
          <a:bodyPr vert="eaVert"/>
          <a:lstStyle/>
          <a:p>
            <a:r>
              <a:rPr lang="zh-CN" altLang="en-US" dirty="0"/>
              <a:t>单击此处编辑母版标题样式</a:t>
            </a:r>
          </a:p>
        </p:txBody>
      </p:sp>
      <p:sp>
        <p:nvSpPr>
          <p:cNvPr id="3" name="竖排文字占位符 2"/>
          <p:cNvSpPr>
            <a:spLocks noGrp="1"/>
          </p:cNvSpPr>
          <p:nvPr>
            <p:ph type="body" orient="vert" idx="1"/>
          </p:nvPr>
        </p:nvSpPr>
        <p:spPr>
          <a:xfrm>
            <a:off x="457200" y="762000"/>
            <a:ext cx="60198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9"/>
          <p:cNvSpPr>
            <a:spLocks noGrp="1" noChangeArrowheads="1"/>
          </p:cNvSpPr>
          <p:nvPr>
            <p:ph type="ftr" sz="quarter" idx="10"/>
          </p:nvPr>
        </p:nvSpPr>
        <p:spPr/>
        <p:txBody>
          <a:bodyPr/>
          <a:lstStyle>
            <a:lvl1pPr>
              <a:defRPr/>
            </a:lvl1pPr>
          </a:lstStyle>
          <a:p>
            <a:pPr>
              <a:defRPr/>
            </a:pPr>
            <a:endParaRPr lang="en-US" altLang="zh-CN"/>
          </a:p>
        </p:txBody>
      </p:sp>
      <p:sp>
        <p:nvSpPr>
          <p:cNvPr id="5" name="Rectangle 10"/>
          <p:cNvSpPr>
            <a:spLocks noGrp="1" noChangeArrowheads="1"/>
          </p:cNvSpPr>
          <p:nvPr>
            <p:ph type="sldNum" sz="quarter" idx="11"/>
          </p:nvPr>
        </p:nvSpPr>
        <p:spPr/>
        <p:txBody>
          <a:bodyPr/>
          <a:lstStyle>
            <a:lvl1pPr>
              <a:defRPr/>
            </a:lvl1pPr>
          </a:lstStyle>
          <a:p>
            <a:pPr>
              <a:defRPr/>
            </a:pPr>
            <a:fld id="{EED150A3-CE85-487D-B209-98E576322869}" type="slidenum">
              <a:rPr lang="en-US" altLang="zh-CN"/>
              <a:t>‹#›</a:t>
            </a:fld>
            <a:endParaRPr lang="en-US" altLang="zh-C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762000"/>
            <a:ext cx="8229600" cy="762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722438"/>
            <a:ext cx="4038600" cy="45259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722438"/>
            <a:ext cx="4038600" cy="45259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9"/>
          <p:cNvSpPr>
            <a:spLocks noGrp="1" noChangeArrowheads="1"/>
          </p:cNvSpPr>
          <p:nvPr>
            <p:ph type="ftr" sz="quarter" idx="10"/>
          </p:nvPr>
        </p:nvSpPr>
        <p:spPr/>
        <p:txBody>
          <a:bodyPr/>
          <a:lstStyle>
            <a:lvl1pPr>
              <a:defRPr/>
            </a:lvl1pPr>
          </a:lstStyle>
          <a:p>
            <a:pPr>
              <a:defRPr/>
            </a:pPr>
            <a:endParaRPr lang="en-US" altLang="zh-CN"/>
          </a:p>
        </p:txBody>
      </p:sp>
      <p:sp>
        <p:nvSpPr>
          <p:cNvPr id="6" name="Rectangle 10"/>
          <p:cNvSpPr>
            <a:spLocks noGrp="1" noChangeArrowheads="1"/>
          </p:cNvSpPr>
          <p:nvPr>
            <p:ph type="sldNum" sz="quarter" idx="11"/>
          </p:nvPr>
        </p:nvSpPr>
        <p:spPr/>
        <p:txBody>
          <a:bodyPr/>
          <a:lstStyle>
            <a:lvl1pPr>
              <a:defRPr/>
            </a:lvl1pPr>
          </a:lstStyle>
          <a:p>
            <a:pPr>
              <a:defRPr/>
            </a:pPr>
            <a:fld id="{D3EC7DBE-7EF4-44C3-A94E-341D155E6C92}" type="slidenum">
              <a:rPr lang="en-US" altLang="zh-CN"/>
              <a:t>‹#›</a:t>
            </a:fld>
            <a:endParaRPr lang="en-US"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lvl1pPr>
              <a:spcBef>
                <a:spcPts val="1200"/>
              </a:spcBef>
              <a:spcAft>
                <a:spcPts val="300"/>
              </a:spcAft>
              <a:defRPr lang="zh-CN" altLang="en-US" dirty="0" smtClean="0"/>
            </a:lvl1pPr>
            <a:lvl2pPr>
              <a:defRPr lang="zh-CN" altLang="en-US" dirty="0" smtClean="0"/>
            </a:lvl2pPr>
            <a:lvl3pPr>
              <a:defRPr lang="zh-CN" altLang="en-US" dirty="0" smtClean="0"/>
            </a:lvl3pPr>
            <a:lvl4pPr>
              <a:defRPr lang="zh-CN" altLang="en-US" dirty="0" smtClean="0"/>
            </a:lvl4pPr>
            <a:lvl5pPr>
              <a:defRPr lang="zh-CN" altLang="en-US" dirty="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9"/>
          <p:cNvSpPr>
            <a:spLocks noGrp="1" noChangeArrowheads="1"/>
          </p:cNvSpPr>
          <p:nvPr>
            <p:ph type="ftr" sz="quarter" idx="10"/>
          </p:nvPr>
        </p:nvSpPr>
        <p:spPr/>
        <p:txBody>
          <a:bodyPr/>
          <a:lstStyle>
            <a:lvl1pPr>
              <a:defRPr/>
            </a:lvl1pPr>
          </a:lstStyle>
          <a:p>
            <a:pPr>
              <a:defRPr/>
            </a:pPr>
            <a:endParaRPr lang="en-US" altLang="zh-CN"/>
          </a:p>
        </p:txBody>
      </p:sp>
      <p:sp>
        <p:nvSpPr>
          <p:cNvPr id="5" name="Rectangle 10"/>
          <p:cNvSpPr>
            <a:spLocks noGrp="1" noChangeArrowheads="1"/>
          </p:cNvSpPr>
          <p:nvPr>
            <p:ph type="sldNum" sz="quarter" idx="11"/>
          </p:nvPr>
        </p:nvSpPr>
        <p:spPr/>
        <p:txBody>
          <a:bodyPr/>
          <a:lstStyle>
            <a:lvl1pPr>
              <a:defRPr/>
            </a:lvl1pPr>
          </a:lstStyle>
          <a:p>
            <a:pPr>
              <a:defRPr/>
            </a:pPr>
            <a:fld id="{0581BA8F-9364-4F3B-9ECC-1CBC2CDE499B}" type="slidenum">
              <a:rPr lang="en-US" altLang="zh-CN"/>
              <a:t>‹#›</a:t>
            </a:fld>
            <a:endParaRPr lang="en-US" alt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9"/>
          <p:cNvSpPr>
            <a:spLocks noGrp="1" noChangeArrowheads="1"/>
          </p:cNvSpPr>
          <p:nvPr>
            <p:ph type="ftr" sz="quarter" idx="10"/>
          </p:nvPr>
        </p:nvSpPr>
        <p:spPr/>
        <p:txBody>
          <a:bodyPr/>
          <a:lstStyle>
            <a:lvl1pPr>
              <a:defRPr/>
            </a:lvl1pPr>
          </a:lstStyle>
          <a:p>
            <a:pPr>
              <a:defRPr/>
            </a:pPr>
            <a:endParaRPr lang="en-US" altLang="zh-CN"/>
          </a:p>
        </p:txBody>
      </p:sp>
      <p:sp>
        <p:nvSpPr>
          <p:cNvPr id="5" name="Rectangle 10"/>
          <p:cNvSpPr>
            <a:spLocks noGrp="1" noChangeArrowheads="1"/>
          </p:cNvSpPr>
          <p:nvPr>
            <p:ph type="sldNum" sz="quarter" idx="11"/>
          </p:nvPr>
        </p:nvSpPr>
        <p:spPr/>
        <p:txBody>
          <a:bodyPr/>
          <a:lstStyle>
            <a:lvl1pPr>
              <a:defRPr/>
            </a:lvl1pPr>
          </a:lstStyle>
          <a:p>
            <a:pPr>
              <a:defRPr/>
            </a:pPr>
            <a:fld id="{BFB219D4-7D94-4A9B-8007-BE79821401D0}" type="slidenum">
              <a:rPr lang="en-US" altLang="zh-CN"/>
              <a:t>‹#›</a:t>
            </a:fld>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7224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7224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9"/>
          <p:cNvSpPr>
            <a:spLocks noGrp="1" noChangeArrowheads="1"/>
          </p:cNvSpPr>
          <p:nvPr>
            <p:ph type="ftr" sz="quarter" idx="10"/>
          </p:nvPr>
        </p:nvSpPr>
        <p:spPr/>
        <p:txBody>
          <a:bodyPr/>
          <a:lstStyle>
            <a:lvl1pPr>
              <a:defRPr/>
            </a:lvl1pPr>
          </a:lstStyle>
          <a:p>
            <a:pPr>
              <a:defRPr/>
            </a:pPr>
            <a:endParaRPr lang="en-US" altLang="zh-CN"/>
          </a:p>
        </p:txBody>
      </p:sp>
      <p:sp>
        <p:nvSpPr>
          <p:cNvPr id="6" name="Rectangle 10"/>
          <p:cNvSpPr>
            <a:spLocks noGrp="1" noChangeArrowheads="1"/>
          </p:cNvSpPr>
          <p:nvPr>
            <p:ph type="sldNum" sz="quarter" idx="11"/>
          </p:nvPr>
        </p:nvSpPr>
        <p:spPr/>
        <p:txBody>
          <a:bodyPr/>
          <a:lstStyle>
            <a:lvl1pPr>
              <a:defRPr/>
            </a:lvl1pPr>
          </a:lstStyle>
          <a:p>
            <a:pPr>
              <a:defRPr/>
            </a:pPr>
            <a:fld id="{200A238B-67F4-4976-9538-DD790A9395A8}" type="slidenum">
              <a:rPr lang="en-US" altLang="zh-CN"/>
              <a:t>‹#›</a:t>
            </a:fld>
            <a:endParaRPr lang="en-US" altLang="zh-C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762000"/>
            <a:ext cx="8229600" cy="655638"/>
          </a:xfrm>
        </p:spPr>
        <p:txBody>
          <a:bodyPr/>
          <a:lstStyle>
            <a:lvl1pPr>
              <a:defRPr/>
            </a:lvl1pPr>
          </a:lstStyle>
          <a:p>
            <a:r>
              <a:rPr lang="zh-CN" altLang="en-US" dirty="0"/>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9"/>
          <p:cNvSpPr>
            <a:spLocks noGrp="1" noChangeArrowheads="1"/>
          </p:cNvSpPr>
          <p:nvPr>
            <p:ph type="ftr" sz="quarter" idx="10"/>
          </p:nvPr>
        </p:nvSpPr>
        <p:spPr/>
        <p:txBody>
          <a:bodyPr/>
          <a:lstStyle>
            <a:lvl1pPr>
              <a:defRPr/>
            </a:lvl1pPr>
          </a:lstStyle>
          <a:p>
            <a:pPr>
              <a:defRPr/>
            </a:pPr>
            <a:endParaRPr lang="en-US" altLang="zh-CN"/>
          </a:p>
        </p:txBody>
      </p:sp>
      <p:sp>
        <p:nvSpPr>
          <p:cNvPr id="8" name="Rectangle 10"/>
          <p:cNvSpPr>
            <a:spLocks noGrp="1" noChangeArrowheads="1"/>
          </p:cNvSpPr>
          <p:nvPr>
            <p:ph type="sldNum" sz="quarter" idx="11"/>
          </p:nvPr>
        </p:nvSpPr>
        <p:spPr/>
        <p:txBody>
          <a:bodyPr/>
          <a:lstStyle>
            <a:lvl1pPr>
              <a:defRPr/>
            </a:lvl1pPr>
          </a:lstStyle>
          <a:p>
            <a:pPr>
              <a:defRPr/>
            </a:pPr>
            <a:fld id="{856CD955-95DD-4082-9EF6-BD09A3F5622B}" type="slidenum">
              <a:rPr lang="en-US" altLang="zh-CN"/>
              <a:t>‹#›</a:t>
            </a:fld>
            <a:endParaRPr lang="en-US" alt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9"/>
          <p:cNvSpPr>
            <a:spLocks noGrp="1" noChangeArrowheads="1"/>
          </p:cNvSpPr>
          <p:nvPr>
            <p:ph type="ftr" sz="quarter" idx="10"/>
          </p:nvPr>
        </p:nvSpPr>
        <p:spPr/>
        <p:txBody>
          <a:bodyPr/>
          <a:lstStyle>
            <a:lvl1pPr>
              <a:defRPr/>
            </a:lvl1pPr>
          </a:lstStyle>
          <a:p>
            <a:pPr>
              <a:defRPr/>
            </a:pPr>
            <a:endParaRPr lang="en-US" altLang="zh-CN"/>
          </a:p>
        </p:txBody>
      </p:sp>
      <p:sp>
        <p:nvSpPr>
          <p:cNvPr id="4" name="Rectangle 10"/>
          <p:cNvSpPr>
            <a:spLocks noGrp="1" noChangeArrowheads="1"/>
          </p:cNvSpPr>
          <p:nvPr>
            <p:ph type="sldNum" sz="quarter" idx="11"/>
          </p:nvPr>
        </p:nvSpPr>
        <p:spPr/>
        <p:txBody>
          <a:bodyPr/>
          <a:lstStyle>
            <a:lvl1pPr>
              <a:defRPr/>
            </a:lvl1pPr>
          </a:lstStyle>
          <a:p>
            <a:pPr>
              <a:defRPr/>
            </a:pPr>
            <a:fld id="{FACA5A81-F4BB-41E8-809C-1AA1E4CAB881}" type="slidenum">
              <a:rPr lang="en-US" altLang="zh-CN"/>
              <a:t>‹#›</a:t>
            </a:fld>
            <a:endParaRPr lang="en-US" altLang="zh-C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ftr" sz="quarter" idx="10"/>
          </p:nvPr>
        </p:nvSpPr>
        <p:spPr/>
        <p:txBody>
          <a:bodyPr/>
          <a:lstStyle>
            <a:lvl1pPr>
              <a:defRPr/>
            </a:lvl1pPr>
          </a:lstStyle>
          <a:p>
            <a:pPr>
              <a:defRPr/>
            </a:pPr>
            <a:endParaRPr lang="en-US" altLang="zh-CN"/>
          </a:p>
        </p:txBody>
      </p:sp>
      <p:sp>
        <p:nvSpPr>
          <p:cNvPr id="3" name="Rectangle 10"/>
          <p:cNvSpPr>
            <a:spLocks noGrp="1" noChangeArrowheads="1"/>
          </p:cNvSpPr>
          <p:nvPr>
            <p:ph type="sldNum" sz="quarter" idx="11"/>
          </p:nvPr>
        </p:nvSpPr>
        <p:spPr/>
        <p:txBody>
          <a:bodyPr/>
          <a:lstStyle>
            <a:lvl1pPr>
              <a:defRPr/>
            </a:lvl1pPr>
          </a:lstStyle>
          <a:p>
            <a:pPr>
              <a:defRPr/>
            </a:pPr>
            <a:fld id="{A58FC7BD-1507-413A-B82B-0A39F958ED47}" type="slidenum">
              <a:rPr lang="en-US" altLang="zh-CN"/>
              <a:t>‹#›</a:t>
            </a:fld>
            <a:endParaRPr lang="en-US" altLang="zh-C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106680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1066800"/>
            <a:ext cx="5111750" cy="50593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2438400"/>
            <a:ext cx="3008313" cy="36877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9"/>
          <p:cNvSpPr>
            <a:spLocks noGrp="1" noChangeArrowheads="1"/>
          </p:cNvSpPr>
          <p:nvPr>
            <p:ph type="ftr" sz="quarter" idx="10"/>
          </p:nvPr>
        </p:nvSpPr>
        <p:spPr/>
        <p:txBody>
          <a:bodyPr/>
          <a:lstStyle>
            <a:lvl1pPr>
              <a:defRPr/>
            </a:lvl1pPr>
          </a:lstStyle>
          <a:p>
            <a:pPr>
              <a:defRPr/>
            </a:pPr>
            <a:endParaRPr lang="en-US" altLang="zh-CN"/>
          </a:p>
        </p:txBody>
      </p:sp>
      <p:sp>
        <p:nvSpPr>
          <p:cNvPr id="6" name="Rectangle 10"/>
          <p:cNvSpPr>
            <a:spLocks noGrp="1" noChangeArrowheads="1"/>
          </p:cNvSpPr>
          <p:nvPr>
            <p:ph type="sldNum" sz="quarter" idx="11"/>
          </p:nvPr>
        </p:nvSpPr>
        <p:spPr/>
        <p:txBody>
          <a:bodyPr/>
          <a:lstStyle>
            <a:lvl1pPr>
              <a:defRPr/>
            </a:lvl1pPr>
          </a:lstStyle>
          <a:p>
            <a:pPr>
              <a:defRPr/>
            </a:pPr>
            <a:fld id="{98FD0880-148A-4250-B595-C3705EC88F89}" type="slidenum">
              <a:rPr lang="en-US" altLang="zh-CN"/>
              <a:t>‹#›</a:t>
            </a:fld>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990599"/>
            <a:ext cx="5486400" cy="37369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9"/>
          <p:cNvSpPr>
            <a:spLocks noGrp="1" noChangeArrowheads="1"/>
          </p:cNvSpPr>
          <p:nvPr>
            <p:ph type="ftr" sz="quarter" idx="10"/>
          </p:nvPr>
        </p:nvSpPr>
        <p:spPr/>
        <p:txBody>
          <a:bodyPr/>
          <a:lstStyle>
            <a:lvl1pPr>
              <a:defRPr/>
            </a:lvl1pPr>
          </a:lstStyle>
          <a:p>
            <a:pPr>
              <a:defRPr/>
            </a:pPr>
            <a:endParaRPr lang="en-US" altLang="zh-CN"/>
          </a:p>
        </p:txBody>
      </p:sp>
      <p:sp>
        <p:nvSpPr>
          <p:cNvPr id="6" name="Rectangle 10"/>
          <p:cNvSpPr>
            <a:spLocks noGrp="1" noChangeArrowheads="1"/>
          </p:cNvSpPr>
          <p:nvPr>
            <p:ph type="sldNum" sz="quarter" idx="11"/>
          </p:nvPr>
        </p:nvSpPr>
        <p:spPr/>
        <p:txBody>
          <a:bodyPr/>
          <a:lstStyle>
            <a:lvl1pPr>
              <a:defRPr/>
            </a:lvl1pPr>
          </a:lstStyle>
          <a:p>
            <a:pPr>
              <a:defRPr/>
            </a:pPr>
            <a:fld id="{CDEF6F5F-9C61-4113-BF25-93EA1E0BB24E}" type="slidenum">
              <a:rPr lang="en-US" altLang="zh-CN"/>
              <a:t>‹#›</a:t>
            </a:fld>
            <a:endParaRPr lang="en-US" altLang="zh-C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0" name="Rectangle 6"/>
          <p:cNvSpPr>
            <a:spLocks noGrp="1" noChangeArrowheads="1"/>
          </p:cNvSpPr>
          <p:nvPr>
            <p:ph type="title"/>
          </p:nvPr>
        </p:nvSpPr>
        <p:spPr bwMode="auto">
          <a:xfrm>
            <a:off x="228600" y="726264"/>
            <a:ext cx="8686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dirty="0"/>
              <a:t>单击此处编辑母版标题样式</a:t>
            </a:r>
          </a:p>
        </p:txBody>
      </p:sp>
      <p:sp>
        <p:nvSpPr>
          <p:cNvPr id="1031" name="Rectangle 7"/>
          <p:cNvSpPr>
            <a:spLocks noGrp="1" noChangeArrowheads="1"/>
          </p:cNvSpPr>
          <p:nvPr>
            <p:ph type="body" idx="1"/>
          </p:nvPr>
        </p:nvSpPr>
        <p:spPr bwMode="auto">
          <a:xfrm>
            <a:off x="457200" y="1524000"/>
            <a:ext cx="8229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3321" name="Rectangle 9"/>
          <p:cNvSpPr>
            <a:spLocks noGrp="1" noChangeArrowheads="1"/>
          </p:cNvSpPr>
          <p:nvPr>
            <p:ph type="ftr" sz="quarter" idx="3"/>
          </p:nvPr>
        </p:nvSpPr>
        <p:spPr bwMode="auto">
          <a:xfrm>
            <a:off x="3124200" y="6512736"/>
            <a:ext cx="2895600" cy="208738"/>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400">
                <a:latin typeface="Arial" panose="020B0604020202020204" pitchFamily="34" charset="0"/>
                <a:ea typeface="宋体" panose="02010600030101010101" pitchFamily="2" charset="-122"/>
              </a:defRPr>
            </a:lvl1pPr>
          </a:lstStyle>
          <a:p>
            <a:pPr>
              <a:defRPr/>
            </a:pPr>
            <a:endParaRPr lang="en-US" altLang="zh-CN" dirty="0"/>
          </a:p>
        </p:txBody>
      </p:sp>
      <p:sp>
        <p:nvSpPr>
          <p:cNvPr id="13322" name="Rectangle 10"/>
          <p:cNvSpPr>
            <a:spLocks noGrp="1" noChangeArrowheads="1"/>
          </p:cNvSpPr>
          <p:nvPr>
            <p:ph type="sldNum" sz="quarter" idx="4"/>
          </p:nvPr>
        </p:nvSpPr>
        <p:spPr bwMode="auto">
          <a:xfrm>
            <a:off x="8458200" y="6324600"/>
            <a:ext cx="685800" cy="533400"/>
          </a:xfrm>
          <a:prstGeom prst="rect">
            <a:avLst/>
          </a:prstGeom>
          <a:noFill/>
          <a:ln w="9525">
            <a:noFill/>
            <a:miter lim="800000"/>
          </a:ln>
          <a:effectLst/>
        </p:spPr>
        <p:txBody>
          <a:bodyPr vert="horz" wrap="square" lIns="91440" tIns="45720" rIns="91440" bIns="45720" numCol="1" anchor="ctr" anchorCtr="0" compatLnSpc="1"/>
          <a:lstStyle>
            <a:lvl1pPr algn="r" eaLnBrk="1" hangingPunct="1">
              <a:defRPr sz="2000" b="1">
                <a:solidFill>
                  <a:schemeClr val="hlink"/>
                </a:solidFill>
                <a:latin typeface="Arial" panose="020B0604020202020204" pitchFamily="34" charset="0"/>
                <a:ea typeface="宋体" panose="02010600030101010101" pitchFamily="2" charset="-122"/>
              </a:defRPr>
            </a:lvl1pPr>
          </a:lstStyle>
          <a:p>
            <a:pPr>
              <a:defRPr/>
            </a:pPr>
            <a:fld id="{723513A7-5E44-42EC-BDD9-90601B1BBCA4}" type="slidenum">
              <a:rPr lang="en-US" altLang="zh-CN"/>
              <a:t>‹#›</a:t>
            </a:fld>
            <a:endParaRPr lang="en-US" altLang="zh-CN" dirty="0"/>
          </a:p>
        </p:txBody>
      </p:sp>
      <p:pic>
        <p:nvPicPr>
          <p:cNvPr id="14" name="图片 13"/>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sp>
        <p:nvSpPr>
          <p:cNvPr id="16" name="矩形 15"/>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rtl="0" eaLnBrk="0" fontAlgn="base" hangingPunct="0">
        <a:lnSpc>
          <a:spcPct val="90000"/>
        </a:lnSpc>
        <a:spcBef>
          <a:spcPct val="0"/>
        </a:spcBef>
        <a:spcAft>
          <a:spcPct val="0"/>
        </a:spcAft>
        <a:defRPr sz="3600" b="1" baseline="0">
          <a:solidFill>
            <a:schemeClr val="tx1"/>
          </a:solidFill>
          <a:latin typeface="+mj-lt"/>
          <a:ea typeface="+mj-ea"/>
          <a:cs typeface="+mj-cs"/>
        </a:defRPr>
      </a:lvl1pPr>
      <a:lvl2pPr algn="ctr" rtl="0" eaLnBrk="0" fontAlgn="base" hangingPunct="0">
        <a:lnSpc>
          <a:spcPct val="90000"/>
        </a:lnSpc>
        <a:spcBef>
          <a:spcPct val="0"/>
        </a:spcBef>
        <a:spcAft>
          <a:spcPct val="0"/>
        </a:spcAft>
        <a:defRPr sz="3600" b="1">
          <a:solidFill>
            <a:schemeClr val="tx1"/>
          </a:solidFill>
          <a:latin typeface="Segoe UI" panose="020B0502040204020203" pitchFamily="34" charset="0"/>
          <a:ea typeface="微软雅黑" panose="020B0503020204020204" pitchFamily="34" charset="-122"/>
        </a:defRPr>
      </a:lvl2pPr>
      <a:lvl3pPr algn="ctr" rtl="0" eaLnBrk="0" fontAlgn="base" hangingPunct="0">
        <a:lnSpc>
          <a:spcPct val="90000"/>
        </a:lnSpc>
        <a:spcBef>
          <a:spcPct val="0"/>
        </a:spcBef>
        <a:spcAft>
          <a:spcPct val="0"/>
        </a:spcAft>
        <a:defRPr sz="3600" b="1">
          <a:solidFill>
            <a:schemeClr val="tx1"/>
          </a:solidFill>
          <a:latin typeface="Segoe UI" panose="020B0502040204020203" pitchFamily="34" charset="0"/>
          <a:ea typeface="微软雅黑" panose="020B0503020204020204" pitchFamily="34" charset="-122"/>
        </a:defRPr>
      </a:lvl3pPr>
      <a:lvl4pPr algn="ctr" rtl="0" eaLnBrk="0" fontAlgn="base" hangingPunct="0">
        <a:lnSpc>
          <a:spcPct val="90000"/>
        </a:lnSpc>
        <a:spcBef>
          <a:spcPct val="0"/>
        </a:spcBef>
        <a:spcAft>
          <a:spcPct val="0"/>
        </a:spcAft>
        <a:defRPr sz="3600" b="1">
          <a:solidFill>
            <a:schemeClr val="tx1"/>
          </a:solidFill>
          <a:latin typeface="Segoe UI" panose="020B0502040204020203" pitchFamily="34" charset="0"/>
          <a:ea typeface="微软雅黑" panose="020B0503020204020204" pitchFamily="34" charset="-122"/>
        </a:defRPr>
      </a:lvl4pPr>
      <a:lvl5pPr algn="ctr" rtl="0" eaLnBrk="0" fontAlgn="base" hangingPunct="0">
        <a:lnSpc>
          <a:spcPct val="90000"/>
        </a:lnSpc>
        <a:spcBef>
          <a:spcPct val="0"/>
        </a:spcBef>
        <a:spcAft>
          <a:spcPct val="0"/>
        </a:spcAft>
        <a:defRPr sz="3600" b="1">
          <a:solidFill>
            <a:schemeClr val="tx1"/>
          </a:solidFill>
          <a:latin typeface="Segoe UI" panose="020B0502040204020203" pitchFamily="34" charset="0"/>
          <a:ea typeface="微软雅黑" panose="020B0503020204020204" pitchFamily="34" charset="-122"/>
        </a:defRPr>
      </a:lvl5pPr>
      <a:lvl6pPr marL="457200" algn="ctr" rtl="0" fontAlgn="base">
        <a:spcBef>
          <a:spcPct val="0"/>
        </a:spcBef>
        <a:spcAft>
          <a:spcPct val="0"/>
        </a:spcAft>
        <a:defRPr sz="4000">
          <a:solidFill>
            <a:schemeClr val="tx2"/>
          </a:solidFill>
          <a:latin typeface="Comic Sans MS" panose="030F0702030302020204" pitchFamily="66" charset="0"/>
          <a:ea typeface="黑体" panose="02010609060101010101" pitchFamily="49" charset="-122"/>
        </a:defRPr>
      </a:lvl6pPr>
      <a:lvl7pPr marL="914400" algn="ctr" rtl="0" fontAlgn="base">
        <a:spcBef>
          <a:spcPct val="0"/>
        </a:spcBef>
        <a:spcAft>
          <a:spcPct val="0"/>
        </a:spcAft>
        <a:defRPr sz="4000">
          <a:solidFill>
            <a:schemeClr val="tx2"/>
          </a:solidFill>
          <a:latin typeface="Comic Sans MS" panose="030F0702030302020204" pitchFamily="66" charset="0"/>
          <a:ea typeface="黑体" panose="02010609060101010101" pitchFamily="49" charset="-122"/>
        </a:defRPr>
      </a:lvl7pPr>
      <a:lvl8pPr marL="1371600" algn="ctr" rtl="0" fontAlgn="base">
        <a:spcBef>
          <a:spcPct val="0"/>
        </a:spcBef>
        <a:spcAft>
          <a:spcPct val="0"/>
        </a:spcAft>
        <a:defRPr sz="4000">
          <a:solidFill>
            <a:schemeClr val="tx2"/>
          </a:solidFill>
          <a:latin typeface="Comic Sans MS" panose="030F0702030302020204" pitchFamily="66" charset="0"/>
          <a:ea typeface="黑体" panose="02010609060101010101" pitchFamily="49" charset="-122"/>
        </a:defRPr>
      </a:lvl8pPr>
      <a:lvl9pPr marL="1828800" algn="ctr" rtl="0" fontAlgn="base">
        <a:spcBef>
          <a:spcPct val="0"/>
        </a:spcBef>
        <a:spcAft>
          <a:spcPct val="0"/>
        </a:spcAft>
        <a:defRPr sz="4000">
          <a:solidFill>
            <a:schemeClr val="tx2"/>
          </a:solidFill>
          <a:latin typeface="Comic Sans MS" panose="030F0702030302020204" pitchFamily="66" charset="0"/>
          <a:ea typeface="黑体" panose="02010609060101010101" pitchFamily="49" charset="-122"/>
        </a:defRPr>
      </a:lvl9pPr>
    </p:titleStyle>
    <p:bodyStyle>
      <a:lvl1pPr marL="342900" indent="-342900" algn="l" rtl="0" eaLnBrk="0" fontAlgn="base" hangingPunct="0">
        <a:lnSpc>
          <a:spcPct val="150000"/>
        </a:lnSpc>
        <a:spcBef>
          <a:spcPts val="900"/>
        </a:spcBef>
        <a:spcAft>
          <a:spcPts val="300"/>
        </a:spcAft>
        <a:buSzPct val="70000"/>
        <a:buFont typeface="Wingdings" panose="05000000000000000000" pitchFamily="2" charset="2"/>
        <a:buChar char="q"/>
        <a:defRPr sz="2800" baseline="0">
          <a:solidFill>
            <a:schemeClr val="tx1"/>
          </a:solidFill>
          <a:latin typeface="+mn-lt"/>
          <a:ea typeface="+mn-ea"/>
          <a:cs typeface="+mn-cs"/>
        </a:defRPr>
      </a:lvl1pPr>
      <a:lvl2pPr marL="742950" indent="-285750" algn="l" rtl="0" eaLnBrk="0" fontAlgn="base" hangingPunct="0">
        <a:spcBef>
          <a:spcPts val="300"/>
        </a:spcBef>
        <a:spcAft>
          <a:spcPts val="100"/>
        </a:spcAft>
        <a:buSzPct val="70000"/>
        <a:buFont typeface="Wingdings" panose="05000000000000000000" pitchFamily="2" charset="2"/>
        <a:buChar char="m"/>
        <a:defRPr sz="2000" baseline="0">
          <a:solidFill>
            <a:schemeClr val="tx2"/>
          </a:solidFill>
          <a:latin typeface="+mn-lt"/>
          <a:ea typeface="+mn-ea"/>
        </a:defRPr>
      </a:lvl2pPr>
      <a:lvl3pPr marL="1143000" indent="-228600" algn="l" rtl="0" eaLnBrk="0" fontAlgn="base" hangingPunct="0">
        <a:spcBef>
          <a:spcPct val="20000"/>
        </a:spcBef>
        <a:spcAft>
          <a:spcPct val="0"/>
        </a:spcAft>
        <a:buChar char="•"/>
        <a:defRPr baseline="0">
          <a:solidFill>
            <a:schemeClr val="tx1"/>
          </a:solidFill>
          <a:latin typeface="+mn-lt"/>
          <a:ea typeface="+mn-ea"/>
        </a:defRPr>
      </a:lvl3pPr>
      <a:lvl4pPr marL="1600200" indent="-228600" algn="l" rtl="0" eaLnBrk="0" fontAlgn="base" hangingPunct="0">
        <a:spcBef>
          <a:spcPct val="20000"/>
        </a:spcBef>
        <a:spcAft>
          <a:spcPct val="0"/>
        </a:spcAft>
        <a:buChar char="–"/>
        <a:defRPr sz="1400" baseline="0">
          <a:solidFill>
            <a:schemeClr val="tx1"/>
          </a:solidFill>
          <a:latin typeface="+mn-lt"/>
          <a:ea typeface="+mn-ea"/>
        </a:defRPr>
      </a:lvl4pPr>
      <a:lvl5pPr marL="2057400" indent="-228600" algn="l" rtl="0" eaLnBrk="0" fontAlgn="base" hangingPunct="0">
        <a:spcBef>
          <a:spcPct val="20000"/>
        </a:spcBef>
        <a:spcAft>
          <a:spcPct val="0"/>
        </a:spcAft>
        <a:buChar char="»"/>
        <a:defRPr sz="1200" baseline="0">
          <a:solidFill>
            <a:schemeClr val="tx1"/>
          </a:solidFill>
          <a:latin typeface="+mn-lt"/>
          <a:ea typeface="+mn-ea"/>
        </a:defRPr>
      </a:lvl5pPr>
      <a:lvl6pPr marL="2514600" indent="-228600" algn="l" rtl="0" fontAlgn="base">
        <a:spcBef>
          <a:spcPct val="20000"/>
        </a:spcBef>
        <a:spcAft>
          <a:spcPct val="0"/>
        </a:spcAft>
        <a:buChar char="»"/>
        <a:defRPr sz="1400">
          <a:solidFill>
            <a:schemeClr val="tx1"/>
          </a:solidFill>
          <a:latin typeface="+mn-lt"/>
          <a:ea typeface="楷体_GB2312" pitchFamily="49" charset="-122"/>
        </a:defRPr>
      </a:lvl6pPr>
      <a:lvl7pPr marL="2971800" indent="-228600" algn="l" rtl="0" fontAlgn="base">
        <a:spcBef>
          <a:spcPct val="20000"/>
        </a:spcBef>
        <a:spcAft>
          <a:spcPct val="0"/>
        </a:spcAft>
        <a:buChar char="»"/>
        <a:defRPr sz="1400">
          <a:solidFill>
            <a:schemeClr val="tx1"/>
          </a:solidFill>
          <a:latin typeface="+mn-lt"/>
          <a:ea typeface="楷体_GB2312" pitchFamily="49" charset="-122"/>
        </a:defRPr>
      </a:lvl7pPr>
      <a:lvl8pPr marL="3429000" indent="-228600" algn="l" rtl="0" fontAlgn="base">
        <a:spcBef>
          <a:spcPct val="20000"/>
        </a:spcBef>
        <a:spcAft>
          <a:spcPct val="0"/>
        </a:spcAft>
        <a:buChar char="»"/>
        <a:defRPr sz="1400">
          <a:solidFill>
            <a:schemeClr val="tx1"/>
          </a:solidFill>
          <a:latin typeface="+mn-lt"/>
          <a:ea typeface="楷体_GB2312" pitchFamily="49" charset="-122"/>
        </a:defRPr>
      </a:lvl8pPr>
      <a:lvl9pPr marL="3886200" indent="-228600" algn="l" rtl="0" fontAlgn="base">
        <a:spcBef>
          <a:spcPct val="20000"/>
        </a:spcBef>
        <a:spcAft>
          <a:spcPct val="0"/>
        </a:spcAft>
        <a:buChar char="»"/>
        <a:defRPr sz="1400">
          <a:solidFill>
            <a:schemeClr val="tx1"/>
          </a:solidFill>
          <a:latin typeface="+mn-lt"/>
          <a:ea typeface="楷体_GB2312" pitchFamily="49"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bwMode="auto">
          <a:xfrm>
            <a:off x="19665" y="2971800"/>
            <a:ext cx="9124335" cy="189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lnSpc>
                <a:spcPct val="90000"/>
              </a:lnSpc>
              <a:spcBef>
                <a:spcPct val="0"/>
              </a:spcBef>
              <a:spcAft>
                <a:spcPct val="0"/>
              </a:spcAft>
              <a:defRPr sz="5400" b="1" baseline="0">
                <a:solidFill>
                  <a:srgbClr val="C00000"/>
                </a:solidFill>
                <a:latin typeface="+mj-lt"/>
                <a:ea typeface="+mj-ea"/>
                <a:cs typeface="+mj-cs"/>
              </a:defRPr>
            </a:lvl1pPr>
            <a:lvl2pPr algn="ctr" rtl="0" eaLnBrk="0" fontAlgn="base" hangingPunct="0">
              <a:lnSpc>
                <a:spcPct val="90000"/>
              </a:lnSpc>
              <a:spcBef>
                <a:spcPct val="0"/>
              </a:spcBef>
              <a:spcAft>
                <a:spcPct val="0"/>
              </a:spcAft>
              <a:defRPr sz="3600" b="1">
                <a:solidFill>
                  <a:schemeClr val="tx1"/>
                </a:solidFill>
                <a:latin typeface="Segoe UI" panose="020B0502040204020203" pitchFamily="34" charset="0"/>
                <a:ea typeface="微软雅黑" panose="020B0503020204020204" pitchFamily="34" charset="-122"/>
              </a:defRPr>
            </a:lvl2pPr>
            <a:lvl3pPr algn="ctr" rtl="0" eaLnBrk="0" fontAlgn="base" hangingPunct="0">
              <a:lnSpc>
                <a:spcPct val="90000"/>
              </a:lnSpc>
              <a:spcBef>
                <a:spcPct val="0"/>
              </a:spcBef>
              <a:spcAft>
                <a:spcPct val="0"/>
              </a:spcAft>
              <a:defRPr sz="3600" b="1">
                <a:solidFill>
                  <a:schemeClr val="tx1"/>
                </a:solidFill>
                <a:latin typeface="Segoe UI" panose="020B0502040204020203" pitchFamily="34" charset="0"/>
                <a:ea typeface="微软雅黑" panose="020B0503020204020204" pitchFamily="34" charset="-122"/>
              </a:defRPr>
            </a:lvl3pPr>
            <a:lvl4pPr algn="ctr" rtl="0" eaLnBrk="0" fontAlgn="base" hangingPunct="0">
              <a:lnSpc>
                <a:spcPct val="90000"/>
              </a:lnSpc>
              <a:spcBef>
                <a:spcPct val="0"/>
              </a:spcBef>
              <a:spcAft>
                <a:spcPct val="0"/>
              </a:spcAft>
              <a:defRPr sz="3600" b="1">
                <a:solidFill>
                  <a:schemeClr val="tx1"/>
                </a:solidFill>
                <a:latin typeface="Segoe UI" panose="020B0502040204020203" pitchFamily="34" charset="0"/>
                <a:ea typeface="微软雅黑" panose="020B0503020204020204" pitchFamily="34" charset="-122"/>
              </a:defRPr>
            </a:lvl4pPr>
            <a:lvl5pPr algn="ctr" rtl="0" eaLnBrk="0" fontAlgn="base" hangingPunct="0">
              <a:lnSpc>
                <a:spcPct val="90000"/>
              </a:lnSpc>
              <a:spcBef>
                <a:spcPct val="0"/>
              </a:spcBef>
              <a:spcAft>
                <a:spcPct val="0"/>
              </a:spcAft>
              <a:defRPr sz="3600" b="1">
                <a:solidFill>
                  <a:schemeClr val="tx1"/>
                </a:solidFill>
                <a:latin typeface="Segoe UI" panose="020B0502040204020203" pitchFamily="34" charset="0"/>
                <a:ea typeface="微软雅黑" panose="020B0503020204020204" pitchFamily="34" charset="-122"/>
              </a:defRPr>
            </a:lvl5pPr>
            <a:lvl6pPr marL="457200" algn="ctr" rtl="0" fontAlgn="base">
              <a:spcBef>
                <a:spcPct val="0"/>
              </a:spcBef>
              <a:spcAft>
                <a:spcPct val="0"/>
              </a:spcAft>
              <a:defRPr sz="4000">
                <a:solidFill>
                  <a:schemeClr val="tx2"/>
                </a:solidFill>
                <a:latin typeface="Comic Sans MS" panose="030F0702030302020204" pitchFamily="66" charset="0"/>
                <a:ea typeface="黑体" panose="02010609060101010101" pitchFamily="49" charset="-122"/>
              </a:defRPr>
            </a:lvl6pPr>
            <a:lvl7pPr marL="914400" algn="ctr" rtl="0" fontAlgn="base">
              <a:spcBef>
                <a:spcPct val="0"/>
              </a:spcBef>
              <a:spcAft>
                <a:spcPct val="0"/>
              </a:spcAft>
              <a:defRPr sz="4000">
                <a:solidFill>
                  <a:schemeClr val="tx2"/>
                </a:solidFill>
                <a:latin typeface="Comic Sans MS" panose="030F0702030302020204" pitchFamily="66" charset="0"/>
                <a:ea typeface="黑体" panose="02010609060101010101" pitchFamily="49" charset="-122"/>
              </a:defRPr>
            </a:lvl7pPr>
            <a:lvl8pPr marL="1371600" algn="ctr" rtl="0" fontAlgn="base">
              <a:spcBef>
                <a:spcPct val="0"/>
              </a:spcBef>
              <a:spcAft>
                <a:spcPct val="0"/>
              </a:spcAft>
              <a:defRPr sz="4000">
                <a:solidFill>
                  <a:schemeClr val="tx2"/>
                </a:solidFill>
                <a:latin typeface="Comic Sans MS" panose="030F0702030302020204" pitchFamily="66" charset="0"/>
                <a:ea typeface="黑体" panose="02010609060101010101" pitchFamily="49" charset="-122"/>
              </a:defRPr>
            </a:lvl8pPr>
            <a:lvl9pPr marL="1828800" algn="ctr" rtl="0" fontAlgn="base">
              <a:spcBef>
                <a:spcPct val="0"/>
              </a:spcBef>
              <a:spcAft>
                <a:spcPct val="0"/>
              </a:spcAft>
              <a:defRPr sz="4000">
                <a:solidFill>
                  <a:schemeClr val="tx2"/>
                </a:solidFill>
                <a:latin typeface="Comic Sans MS" panose="030F0702030302020204" pitchFamily="66" charset="0"/>
                <a:ea typeface="黑体" panose="02010609060101010101" pitchFamily="49" charset="-122"/>
              </a:defRPr>
            </a:lvl9pPr>
          </a:lstStyle>
          <a:p>
            <a:r>
              <a:rPr lang="en-US" altLang="zh-CN" sz="2000" dirty="0"/>
              <a:t>Sparse Tensor Core: Algorithm and Hardware Co-Design for</a:t>
            </a:r>
          </a:p>
          <a:p>
            <a:r>
              <a:rPr lang="en-US" altLang="zh-CN" sz="2000"/>
              <a:t>Vector-wise Sparse Neural Networks on Modern GPUs</a:t>
            </a:r>
            <a:endParaRPr lang="en" altLang="zh-CN" sz="2000" dirty="0"/>
          </a:p>
        </p:txBody>
      </p:sp>
      <p:sp>
        <p:nvSpPr>
          <p:cNvPr id="7" name="副标题 2"/>
          <p:cNvSpPr txBox="1"/>
          <p:nvPr/>
        </p:nvSpPr>
        <p:spPr bwMode="auto">
          <a:xfrm>
            <a:off x="320443" y="6236594"/>
            <a:ext cx="8458200" cy="62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indent="0" algn="ctr" rtl="0" eaLnBrk="0" fontAlgn="base" hangingPunct="0">
              <a:lnSpc>
                <a:spcPct val="150000"/>
              </a:lnSpc>
              <a:spcBef>
                <a:spcPts val="900"/>
              </a:spcBef>
              <a:spcAft>
                <a:spcPts val="300"/>
              </a:spcAft>
              <a:buSzPct val="70000"/>
              <a:buFont typeface="Wingdings" panose="05000000000000000000" pitchFamily="2" charset="2"/>
              <a:buNone/>
              <a:defRPr sz="2800" baseline="0">
                <a:solidFill>
                  <a:schemeClr val="tx1"/>
                </a:solidFill>
                <a:latin typeface="+mn-lt"/>
                <a:ea typeface="+mn-ea"/>
                <a:cs typeface="+mn-cs"/>
              </a:defRPr>
            </a:lvl1pPr>
            <a:lvl2pPr marL="742950" indent="-285750" algn="l" rtl="0" eaLnBrk="0" fontAlgn="base" hangingPunct="0">
              <a:spcBef>
                <a:spcPts val="300"/>
              </a:spcBef>
              <a:spcAft>
                <a:spcPts val="100"/>
              </a:spcAft>
              <a:buSzPct val="70000"/>
              <a:buFont typeface="Wingdings" panose="05000000000000000000" pitchFamily="2" charset="2"/>
              <a:buChar char="m"/>
              <a:defRPr sz="2000" baseline="0">
                <a:solidFill>
                  <a:schemeClr val="tx2"/>
                </a:solidFill>
                <a:latin typeface="+mn-lt"/>
                <a:ea typeface="+mn-ea"/>
              </a:defRPr>
            </a:lvl2pPr>
            <a:lvl3pPr marL="1143000" indent="-228600" algn="l" rtl="0" eaLnBrk="0" fontAlgn="base" hangingPunct="0">
              <a:spcBef>
                <a:spcPct val="20000"/>
              </a:spcBef>
              <a:spcAft>
                <a:spcPct val="0"/>
              </a:spcAft>
              <a:buChar char="•"/>
              <a:defRPr baseline="0">
                <a:solidFill>
                  <a:schemeClr val="tx1"/>
                </a:solidFill>
                <a:latin typeface="+mn-lt"/>
                <a:ea typeface="+mn-ea"/>
              </a:defRPr>
            </a:lvl3pPr>
            <a:lvl4pPr marL="1600200" indent="-228600" algn="l" rtl="0" eaLnBrk="0" fontAlgn="base" hangingPunct="0">
              <a:spcBef>
                <a:spcPct val="20000"/>
              </a:spcBef>
              <a:spcAft>
                <a:spcPct val="0"/>
              </a:spcAft>
              <a:buChar char="–"/>
              <a:defRPr sz="1400" baseline="0">
                <a:solidFill>
                  <a:schemeClr val="tx1"/>
                </a:solidFill>
                <a:latin typeface="+mn-lt"/>
                <a:ea typeface="+mn-ea"/>
              </a:defRPr>
            </a:lvl4pPr>
            <a:lvl5pPr marL="2057400" indent="-228600" algn="l" rtl="0" eaLnBrk="0" fontAlgn="base" hangingPunct="0">
              <a:spcBef>
                <a:spcPct val="20000"/>
              </a:spcBef>
              <a:spcAft>
                <a:spcPct val="0"/>
              </a:spcAft>
              <a:buChar char="»"/>
              <a:defRPr sz="1200" baseline="0">
                <a:solidFill>
                  <a:schemeClr val="tx1"/>
                </a:solidFill>
                <a:latin typeface="+mn-lt"/>
                <a:ea typeface="+mn-ea"/>
              </a:defRPr>
            </a:lvl5pPr>
            <a:lvl6pPr marL="2514600" indent="-228600" algn="l" rtl="0" fontAlgn="base">
              <a:spcBef>
                <a:spcPct val="20000"/>
              </a:spcBef>
              <a:spcAft>
                <a:spcPct val="0"/>
              </a:spcAft>
              <a:buChar char="»"/>
              <a:defRPr sz="1400">
                <a:solidFill>
                  <a:schemeClr val="tx1"/>
                </a:solidFill>
                <a:latin typeface="+mn-lt"/>
                <a:ea typeface="楷体_GB2312" pitchFamily="49" charset="-122"/>
              </a:defRPr>
            </a:lvl6pPr>
            <a:lvl7pPr marL="2971800" indent="-228600" algn="l" rtl="0" fontAlgn="base">
              <a:spcBef>
                <a:spcPct val="20000"/>
              </a:spcBef>
              <a:spcAft>
                <a:spcPct val="0"/>
              </a:spcAft>
              <a:buChar char="»"/>
              <a:defRPr sz="1400">
                <a:solidFill>
                  <a:schemeClr val="tx1"/>
                </a:solidFill>
                <a:latin typeface="+mn-lt"/>
                <a:ea typeface="楷体_GB2312" pitchFamily="49" charset="-122"/>
              </a:defRPr>
            </a:lvl7pPr>
            <a:lvl8pPr marL="3429000" indent="-228600" algn="l" rtl="0" fontAlgn="base">
              <a:spcBef>
                <a:spcPct val="20000"/>
              </a:spcBef>
              <a:spcAft>
                <a:spcPct val="0"/>
              </a:spcAft>
              <a:buChar char="»"/>
              <a:defRPr sz="1400">
                <a:solidFill>
                  <a:schemeClr val="tx1"/>
                </a:solidFill>
                <a:latin typeface="+mn-lt"/>
                <a:ea typeface="楷体_GB2312" pitchFamily="49" charset="-122"/>
              </a:defRPr>
            </a:lvl8pPr>
            <a:lvl9pPr marL="3886200" indent="-228600" algn="l" rtl="0" fontAlgn="base">
              <a:spcBef>
                <a:spcPct val="20000"/>
              </a:spcBef>
              <a:spcAft>
                <a:spcPct val="0"/>
              </a:spcAft>
              <a:buChar char="»"/>
              <a:defRPr sz="1400">
                <a:solidFill>
                  <a:schemeClr val="tx1"/>
                </a:solidFill>
                <a:latin typeface="+mn-lt"/>
                <a:ea typeface="楷体_GB2312" pitchFamily="49" charset="-122"/>
              </a:defRPr>
            </a:lvl9pPr>
          </a:lstStyle>
          <a:p>
            <a:pPr>
              <a:lnSpc>
                <a:spcPct val="100000"/>
              </a:lnSpc>
            </a:pPr>
            <a:endParaRPr lang="en-US" altLang="zh-CN" sz="1400" b="1" kern="0" dirty="0"/>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44000" cy="3127706"/>
          </a:xfrm>
          <a:prstGeom prst="rect">
            <a:avLst/>
          </a:prstGeom>
        </p:spPr>
      </p:pic>
      <p:sp>
        <p:nvSpPr>
          <p:cNvPr id="2" name="文本框 1"/>
          <p:cNvSpPr txBox="1"/>
          <p:nvPr/>
        </p:nvSpPr>
        <p:spPr>
          <a:xfrm>
            <a:off x="1676400" y="4343400"/>
            <a:ext cx="4992071" cy="1578702"/>
          </a:xfrm>
          <a:prstGeom prst="rect">
            <a:avLst/>
          </a:prstGeom>
          <a:noFill/>
        </p:spPr>
        <p:txBody>
          <a:bodyPr wrap="none" rtlCol="0">
            <a:spAutoFit/>
          </a:bodyPr>
          <a:lstStyle/>
          <a:p>
            <a:pPr algn="ctr">
              <a:lnSpc>
                <a:spcPct val="125000"/>
              </a:lnSpc>
            </a:pPr>
            <a:r>
              <a:rPr kumimoji="1" lang="en" altLang="zh-CN" sz="1600" b="1" dirty="0">
                <a:latin typeface="+mn-lt"/>
              </a:rPr>
              <a:t>Lei Yang</a:t>
            </a:r>
            <a:r>
              <a:rPr kumimoji="1" lang="en-US" altLang="zh-CN" sz="1600" b="1" dirty="0">
                <a:latin typeface="+mn-lt"/>
              </a:rPr>
              <a:t>, </a:t>
            </a:r>
            <a:r>
              <a:rPr kumimoji="1" lang="en" altLang="zh-CN" sz="1600" b="1" dirty="0">
                <a:latin typeface="+mn-lt"/>
              </a:rPr>
              <a:t>Zheyu Yan, Weiwen Jiang, Yiyu Shi </a:t>
            </a:r>
            <a:br>
              <a:rPr kumimoji="1" lang="en" altLang="zh-CN" sz="1600" b="1" dirty="0">
                <a:latin typeface="+mn-lt"/>
              </a:rPr>
            </a:br>
            <a:r>
              <a:rPr kumimoji="1" lang="en" altLang="zh-CN" sz="1600" b="1" dirty="0">
                <a:latin typeface="+mn-lt"/>
              </a:rPr>
              <a:t>University of Notre Dame</a:t>
            </a:r>
            <a:r>
              <a:rPr lang="en" altLang="zh-CN" dirty="0"/>
              <a:t> </a:t>
            </a:r>
            <a:r>
              <a:rPr kumimoji="1" lang="en" altLang="zh-CN" sz="1600" b="1" dirty="0">
                <a:latin typeface="+mn-lt"/>
              </a:rPr>
              <a:t> </a:t>
            </a:r>
          </a:p>
          <a:p>
            <a:pPr algn="ctr">
              <a:lnSpc>
                <a:spcPct val="125000"/>
              </a:lnSpc>
            </a:pPr>
            <a:r>
              <a:rPr kumimoji="1" lang="en" altLang="zh-CN" sz="1600" b="1" dirty="0">
                <a:latin typeface="+mn-lt"/>
              </a:rPr>
              <a:t>Facebook </a:t>
            </a:r>
            <a:endParaRPr kumimoji="1" lang="en-US" altLang="zh-CN" sz="1600" b="1" dirty="0">
              <a:latin typeface="+mn-lt"/>
            </a:endParaRPr>
          </a:p>
          <a:p>
            <a:pPr algn="ctr"/>
            <a:r>
              <a:rPr kumimoji="1" lang="en" altLang="zh-CN" sz="1600" b="1" dirty="0">
                <a:latin typeface="+mn-lt"/>
              </a:rPr>
              <a:t>Georgia Institute of Technology </a:t>
            </a:r>
          </a:p>
          <a:p>
            <a:pPr algn="ctr">
              <a:lnSpc>
                <a:spcPct val="125000"/>
              </a:lnSpc>
            </a:pPr>
            <a:r>
              <a:rPr kumimoji="1" lang="en-US" altLang="zh-CN" sz="1600" b="1" dirty="0">
                <a:latin typeface="+mn-lt"/>
              </a:rPr>
              <a:t>Micro,  2019</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3356" y="1928731"/>
            <a:ext cx="3333749"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417DEBE5-D0EF-1740-99AD-C11F66DF5B90}"/>
              </a:ext>
            </a:extLst>
          </p:cNvPr>
          <p:cNvSpPr>
            <a:spLocks noGrp="1"/>
          </p:cNvSpPr>
          <p:nvPr>
            <p:ph type="title"/>
          </p:nvPr>
        </p:nvSpPr>
        <p:spPr>
          <a:xfrm>
            <a:off x="771525" y="1967266"/>
            <a:ext cx="1971675" cy="2547257"/>
          </a:xfrm>
          <a:noFill/>
        </p:spPr>
        <p:txBody>
          <a:bodyPr vert="horz" lIns="91440" tIns="45720" rIns="91440" bIns="45720" rtlCol="0" anchor="ctr">
            <a:normAutofit/>
          </a:bodyPr>
          <a:lstStyle/>
          <a:p>
            <a:pPr eaLnBrk="1" hangingPunct="1"/>
            <a:r>
              <a:rPr kumimoji="1" lang="en-US" altLang="zh-CN" sz="2600" kern="1200">
                <a:solidFill>
                  <a:srgbClr val="FFFFFF"/>
                </a:solidFill>
                <a:latin typeface="+mj-lt"/>
                <a:ea typeface="+mj-ea"/>
                <a:cs typeface="+mj-cs"/>
              </a:rPr>
              <a:t>Problem Definition</a:t>
            </a:r>
          </a:p>
        </p:txBody>
      </p:sp>
      <p:pic>
        <p:nvPicPr>
          <p:cNvPr id="7" name="内容占位符 6">
            <a:extLst>
              <a:ext uri="{FF2B5EF4-FFF2-40B4-BE49-F238E27FC236}">
                <a16:creationId xmlns:a16="http://schemas.microsoft.com/office/drawing/2014/main" id="{43D7C3FA-B5B7-3840-96EC-847438B6FDB7}"/>
              </a:ext>
            </a:extLst>
          </p:cNvPr>
          <p:cNvPicPr>
            <a:picLocks noGrp="1" noChangeAspect="1"/>
          </p:cNvPicPr>
          <p:nvPr>
            <p:ph idx="1"/>
          </p:nvPr>
        </p:nvPicPr>
        <p:blipFill>
          <a:blip r:embed="rId3"/>
          <a:stretch>
            <a:fillRect/>
          </a:stretch>
        </p:blipFill>
        <p:spPr>
          <a:xfrm>
            <a:off x="3276601" y="1055919"/>
            <a:ext cx="5779558" cy="4811481"/>
          </a:xfrm>
          <a:prstGeom prst="rect">
            <a:avLst/>
          </a:prstGeom>
        </p:spPr>
      </p:pic>
      <p:sp>
        <p:nvSpPr>
          <p:cNvPr id="4" name="灯片编号占位符 3">
            <a:extLst>
              <a:ext uri="{FF2B5EF4-FFF2-40B4-BE49-F238E27FC236}">
                <a16:creationId xmlns:a16="http://schemas.microsoft.com/office/drawing/2014/main" id="{0B1CB1BB-1774-A849-A967-05582F386B12}"/>
              </a:ext>
            </a:extLst>
          </p:cNvPr>
          <p:cNvSpPr>
            <a:spLocks noGrp="1"/>
          </p:cNvSpPr>
          <p:nvPr>
            <p:ph type="sldNum" sz="quarter" idx="11"/>
          </p:nvPr>
        </p:nvSpPr>
        <p:spPr>
          <a:xfrm>
            <a:off x="8275638" y="6356350"/>
            <a:ext cx="385761" cy="365125"/>
          </a:xfrm>
        </p:spPr>
        <p:txBody>
          <a:bodyPr vert="horz" lIns="91440" tIns="45720" rIns="91440" bIns="45720" rtlCol="0" anchor="ctr">
            <a:normAutofit/>
          </a:bodyPr>
          <a:lstStyle/>
          <a:p>
            <a:pPr>
              <a:spcAft>
                <a:spcPts val="600"/>
              </a:spcAft>
              <a:defRPr/>
            </a:pPr>
            <a:fld id="{0581BA8F-9364-4F3B-9ECC-1CBC2CDE499B}" type="slidenum">
              <a:rPr lang="en-US" altLang="zh-CN" sz="1200">
                <a:solidFill>
                  <a:schemeClr val="tx1">
                    <a:alpha val="80000"/>
                  </a:schemeClr>
                </a:solidFill>
                <a:latin typeface="+mn-lt"/>
                <a:ea typeface="+mn-ea"/>
              </a:rPr>
              <a:pPr>
                <a:spcAft>
                  <a:spcPts val="600"/>
                </a:spcAft>
                <a:defRPr/>
              </a:pPr>
              <a:t>10</a:t>
            </a:fld>
            <a:endParaRPr lang="en-US" altLang="zh-CN" sz="1200">
              <a:solidFill>
                <a:schemeClr val="tx1">
                  <a:alpha val="80000"/>
                </a:schemeClr>
              </a:solidFill>
              <a:latin typeface="+mn-lt"/>
              <a:ea typeface="+mn-ea"/>
            </a:endParaRPr>
          </a:p>
        </p:txBody>
      </p:sp>
    </p:spTree>
    <p:extLst>
      <p:ext uri="{BB962C8B-B14F-4D97-AF65-F5344CB8AC3E}">
        <p14:creationId xmlns:p14="http://schemas.microsoft.com/office/powerpoint/2010/main" val="487175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DEBE5-D0EF-1740-99AD-C11F66DF5B90}"/>
              </a:ext>
            </a:extLst>
          </p:cNvPr>
          <p:cNvSpPr>
            <a:spLocks noGrp="1"/>
          </p:cNvSpPr>
          <p:nvPr>
            <p:ph type="title"/>
          </p:nvPr>
        </p:nvSpPr>
        <p:spPr/>
        <p:txBody>
          <a:bodyPr/>
          <a:lstStyle/>
          <a:p>
            <a:r>
              <a:rPr kumimoji="1" lang="en-US" altLang="zh-CN"/>
              <a:t>Co-design Framework</a:t>
            </a:r>
            <a:endParaRPr kumimoji="1" lang="zh-CN" altLang="en-US"/>
          </a:p>
        </p:txBody>
      </p:sp>
      <p:sp>
        <p:nvSpPr>
          <p:cNvPr id="3" name="内容占位符 2">
            <a:extLst>
              <a:ext uri="{FF2B5EF4-FFF2-40B4-BE49-F238E27FC236}">
                <a16:creationId xmlns:a16="http://schemas.microsoft.com/office/drawing/2014/main" id="{959C03A2-0FB2-494F-AE41-735408B6C8C9}"/>
              </a:ext>
            </a:extLst>
          </p:cNvPr>
          <p:cNvSpPr>
            <a:spLocks noGrp="1"/>
          </p:cNvSpPr>
          <p:nvPr>
            <p:ph idx="1"/>
          </p:nvPr>
        </p:nvSpPr>
        <p:spPr/>
        <p:txBody>
          <a:bodyPr/>
          <a:lstStyle/>
          <a:p>
            <a:pPr marL="457200" indent="-457200">
              <a:lnSpc>
                <a:spcPct val="100000"/>
              </a:lnSpc>
              <a:buFont typeface="+mj-lt"/>
              <a:buAutoNum type="arabicPeriod"/>
            </a:pPr>
            <a:r>
              <a:rPr lang="en" altLang="zh-CN" sz="2000" dirty="0"/>
              <a:t>The controller first samples neural architectures and hardware resource allocation in each episode </a:t>
            </a:r>
            <a:r>
              <a:rPr lang="zh-CN" altLang="en-US" sz="2000" dirty="0"/>
              <a:t>；</a:t>
            </a:r>
            <a:endParaRPr lang="en-US" altLang="zh-CN" sz="2000" dirty="0"/>
          </a:p>
          <a:p>
            <a:pPr marL="457200" indent="-457200">
              <a:lnSpc>
                <a:spcPct val="100000"/>
              </a:lnSpc>
              <a:buFont typeface="+mj-lt"/>
              <a:buAutoNum type="arabicPeriod"/>
            </a:pPr>
            <a:r>
              <a:rPr lang="en" altLang="zh-CN" sz="2000" dirty="0"/>
              <a:t>Then the predicted sample goes through the optimizer selector and evaluator to generate the accuracy and hardware cost. </a:t>
            </a:r>
          </a:p>
          <a:p>
            <a:pPr marL="457200" indent="-457200">
              <a:lnSpc>
                <a:spcPct val="100000"/>
              </a:lnSpc>
              <a:buFont typeface="+mj-lt"/>
              <a:buAutoNum type="arabicPeriod"/>
            </a:pPr>
            <a:r>
              <a:rPr lang="en" altLang="zh-CN" sz="2000" dirty="0"/>
              <a:t>Finally, a reward is generated to update the controller. </a:t>
            </a:r>
            <a:endParaRPr lang="en" altLang="zh-CN" sz="2000"/>
          </a:p>
          <a:p>
            <a:pPr marL="457200" indent="-457200">
              <a:lnSpc>
                <a:spcPct val="100000"/>
              </a:lnSpc>
              <a:buFont typeface="+mj-lt"/>
              <a:buAutoNum type="arabicPeriod"/>
            </a:pPr>
            <a:endParaRPr lang="en" altLang="zh-CN" sz="2000"/>
          </a:p>
          <a:p>
            <a:pPr marL="457200" indent="-457200">
              <a:lnSpc>
                <a:spcPct val="100000"/>
              </a:lnSpc>
              <a:buFont typeface="+mj-lt"/>
              <a:buAutoNum type="arabicPeriod"/>
            </a:pPr>
            <a:endParaRPr lang="en-US" altLang="zh-CN" sz="2000" dirty="0"/>
          </a:p>
          <a:p>
            <a:pPr marL="457200" indent="-457200">
              <a:lnSpc>
                <a:spcPct val="100000"/>
              </a:lnSpc>
              <a:buFont typeface="+mj-lt"/>
              <a:buAutoNum type="arabicPeriod"/>
            </a:pPr>
            <a:endParaRPr lang="en" altLang="zh-CN" sz="2000"/>
          </a:p>
          <a:p>
            <a:pPr marL="457200" indent="-457200">
              <a:lnSpc>
                <a:spcPct val="100000"/>
              </a:lnSpc>
              <a:buFont typeface="+mj-lt"/>
              <a:buAutoNum type="arabicPeriod"/>
            </a:pPr>
            <a:endParaRPr kumimoji="1" lang="zh-CN" altLang="en-US" sz="2000"/>
          </a:p>
        </p:txBody>
      </p:sp>
      <p:sp>
        <p:nvSpPr>
          <p:cNvPr id="4" name="灯片编号占位符 3">
            <a:extLst>
              <a:ext uri="{FF2B5EF4-FFF2-40B4-BE49-F238E27FC236}">
                <a16:creationId xmlns:a16="http://schemas.microsoft.com/office/drawing/2014/main" id="{0B1CB1BB-1774-A849-A967-05582F386B12}"/>
              </a:ext>
            </a:extLst>
          </p:cNvPr>
          <p:cNvSpPr>
            <a:spLocks noGrp="1"/>
          </p:cNvSpPr>
          <p:nvPr>
            <p:ph type="sldNum" sz="quarter" idx="11"/>
          </p:nvPr>
        </p:nvSpPr>
        <p:spPr/>
        <p:txBody>
          <a:bodyPr/>
          <a:lstStyle/>
          <a:p>
            <a:pPr>
              <a:defRPr/>
            </a:pPr>
            <a:fld id="{0581BA8F-9364-4F3B-9ECC-1CBC2CDE499B}" type="slidenum">
              <a:rPr lang="en-US" altLang="zh-CN"/>
              <a:t>11</a:t>
            </a:fld>
            <a:endParaRPr lang="en-US" altLang="zh-CN" dirty="0"/>
          </a:p>
        </p:txBody>
      </p:sp>
      <p:pic>
        <p:nvPicPr>
          <p:cNvPr id="5" name="图片 4">
            <a:extLst>
              <a:ext uri="{FF2B5EF4-FFF2-40B4-BE49-F238E27FC236}">
                <a16:creationId xmlns:a16="http://schemas.microsoft.com/office/drawing/2014/main" id="{8E985255-D9FD-544D-854B-E6597196D1F8}"/>
              </a:ext>
            </a:extLst>
          </p:cNvPr>
          <p:cNvPicPr>
            <a:picLocks noChangeAspect="1"/>
          </p:cNvPicPr>
          <p:nvPr/>
        </p:nvPicPr>
        <p:blipFill>
          <a:blip r:embed="rId3"/>
          <a:stretch>
            <a:fillRect/>
          </a:stretch>
        </p:blipFill>
        <p:spPr>
          <a:xfrm>
            <a:off x="1077686" y="3985986"/>
            <a:ext cx="7391400" cy="2540000"/>
          </a:xfrm>
          <a:prstGeom prst="rect">
            <a:avLst/>
          </a:prstGeom>
        </p:spPr>
      </p:pic>
    </p:spTree>
    <p:extLst>
      <p:ext uri="{BB962C8B-B14F-4D97-AF65-F5344CB8AC3E}">
        <p14:creationId xmlns:p14="http://schemas.microsoft.com/office/powerpoint/2010/main" val="3112854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DEBE5-D0EF-1740-99AD-C11F66DF5B90}"/>
              </a:ext>
            </a:extLst>
          </p:cNvPr>
          <p:cNvSpPr>
            <a:spLocks noGrp="1"/>
          </p:cNvSpPr>
          <p:nvPr>
            <p:ph type="title"/>
          </p:nvPr>
        </p:nvSpPr>
        <p:spPr/>
        <p:txBody>
          <a:bodyPr/>
          <a:lstStyle/>
          <a:p>
            <a:r>
              <a:rPr kumimoji="1" lang="en-US" altLang="zh-CN"/>
              <a:t>Controller</a:t>
            </a:r>
            <a:endParaRPr kumimoji="1"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59C03A2-0FB2-494F-AE41-735408B6C8C9}"/>
                  </a:ext>
                </a:extLst>
              </p:cNvPr>
              <p:cNvSpPr>
                <a:spLocks noGrp="1"/>
              </p:cNvSpPr>
              <p:nvPr>
                <p:ph idx="1"/>
              </p:nvPr>
            </p:nvSpPr>
            <p:spPr>
              <a:xfrm>
                <a:off x="195942" y="1252693"/>
                <a:ext cx="8871857" cy="2895600"/>
              </a:xfrm>
            </p:spPr>
            <p:txBody>
              <a:bodyPr/>
              <a:lstStyle/>
              <a:p>
                <a:r>
                  <a:rPr kumimoji="1" lang="en-US" altLang="zh-CN" sz="1800"/>
                  <a:t>RL based RNN controller is used to simultaneously predict muliple DNN architectures and hardware designs; </a:t>
                </a:r>
                <a:r>
                  <a:rPr kumimoji="1" lang="en" altLang="zh-CN" sz="1800" dirty="0"/>
                  <a:t>T</a:t>
                </a:r>
                <a:r>
                  <a:rPr lang="en" altLang="zh-CN" sz="1800" dirty="0"/>
                  <a:t>he first segment predicts the filter numbers (FN) and skip layers (SK). the segment for sub-accelerator </a:t>
                </a:r>
                <a14:m>
                  <m:oMath xmlns:m="http://schemas.openxmlformats.org/officeDocument/2006/math">
                    <m:r>
                      <m:rPr>
                        <m:sty m:val="p"/>
                      </m:rPr>
                      <a:rPr lang="en" altLang="zh-CN" sz="1800" i="1" dirty="0">
                        <a:latin typeface="Cambria Math" panose="02040503050406030204" pitchFamily="18" charset="0"/>
                      </a:rPr>
                      <m:t>a</m:t>
                    </m:r>
                    <m:r>
                      <a:rPr lang="en-US" altLang="zh-CN" sz="1800" b="0" i="1" dirty="0">
                        <a:latin typeface="Cambria Math" panose="02040503050406030204" pitchFamily="18" charset="0"/>
                      </a:rPr>
                      <m:t>𝑖</m:t>
                    </m:r>
                    <m:sSub>
                      <m:sSubPr>
                        <m:ctrlPr>
                          <a:rPr lang="en-US" altLang="zh-CN" sz="1800" b="0" i="1" dirty="0">
                            <a:latin typeface="Cambria Math" panose="02040503050406030204" pitchFamily="18" charset="0"/>
                          </a:rPr>
                        </m:ctrlPr>
                      </m:sSubPr>
                      <m:e>
                        <m:r>
                          <m:rPr>
                            <m:sty m:val="p"/>
                          </m:rPr>
                          <a:rPr lang="en-US" altLang="zh-CN" sz="1800" i="1" dirty="0">
                            <a:latin typeface="Cambria Math" panose="02040503050406030204" pitchFamily="18" charset="0"/>
                          </a:rPr>
                          <m:t>c</m:t>
                        </m:r>
                      </m:e>
                      <m:sub>
                        <m:r>
                          <a:rPr lang="en-US" altLang="zh-CN" sz="1800" b="0" i="1" dirty="0">
                            <a:latin typeface="Cambria Math" panose="02040503050406030204" pitchFamily="18" charset="0"/>
                          </a:rPr>
                          <m:t>𝑘</m:t>
                        </m:r>
                      </m:sub>
                    </m:sSub>
                    <m:r>
                      <a:rPr lang="zh-CN" altLang="en-US" sz="1800" b="0" i="1" dirty="0">
                        <a:latin typeface="Cambria Math" panose="02040503050406030204" pitchFamily="18" charset="0"/>
                      </a:rPr>
                      <m:t> </m:t>
                    </m:r>
                    <m:r>
                      <a:rPr lang="en-US" altLang="zh-CN" sz="1800" b="0" i="1" dirty="0">
                        <a:latin typeface="Cambria Math" panose="02040503050406030204" pitchFamily="18" charset="0"/>
                      </a:rPr>
                      <m:t> </m:t>
                    </m:r>
                  </m:oMath>
                </a14:m>
                <a:r>
                  <a:rPr lang="en" altLang="zh-CN" sz="1800" dirty="0"/>
                  <a:t>determines its hardware design parameters </a:t>
                </a:r>
                <a:endParaRPr lang="en" altLang="zh-CN" sz="1800"/>
              </a:p>
              <a:p>
                <a:endParaRPr kumimoji="1" lang="zh-CN" altLang="en-US" sz="2000"/>
              </a:p>
            </p:txBody>
          </p:sp>
        </mc:Choice>
        <mc:Fallback xmlns="">
          <p:sp>
            <p:nvSpPr>
              <p:cNvPr id="3" name="内容占位符 2">
                <a:extLst>
                  <a:ext uri="{FF2B5EF4-FFF2-40B4-BE49-F238E27FC236}">
                    <a16:creationId xmlns:a16="http://schemas.microsoft.com/office/drawing/2014/main" id="{959C03A2-0FB2-494F-AE41-735408B6C8C9}"/>
                  </a:ext>
                </a:extLst>
              </p:cNvPr>
              <p:cNvSpPr>
                <a:spLocks noGrp="1" noRot="1" noChangeAspect="1" noMove="1" noResize="1" noEditPoints="1" noAdjustHandles="1" noChangeArrowheads="1" noChangeShapeType="1" noTextEdit="1"/>
              </p:cNvSpPr>
              <p:nvPr>
                <p:ph idx="1"/>
              </p:nvPr>
            </p:nvSpPr>
            <p:spPr>
              <a:xfrm>
                <a:off x="195942" y="1252693"/>
                <a:ext cx="8871857" cy="2895600"/>
              </a:xfrm>
              <a:blipFill>
                <a:blip r:embed="rId3"/>
                <a:stretch>
                  <a:fillRect/>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0B1CB1BB-1774-A849-A967-05582F386B12}"/>
              </a:ext>
            </a:extLst>
          </p:cNvPr>
          <p:cNvSpPr>
            <a:spLocks noGrp="1"/>
          </p:cNvSpPr>
          <p:nvPr>
            <p:ph type="sldNum" sz="quarter" idx="11"/>
          </p:nvPr>
        </p:nvSpPr>
        <p:spPr/>
        <p:txBody>
          <a:bodyPr/>
          <a:lstStyle/>
          <a:p>
            <a:pPr>
              <a:defRPr/>
            </a:pPr>
            <a:fld id="{0581BA8F-9364-4F3B-9ECC-1CBC2CDE499B}" type="slidenum">
              <a:rPr lang="en-US" altLang="zh-CN"/>
              <a:t>12</a:t>
            </a:fld>
            <a:endParaRPr lang="en-US" altLang="zh-CN" dirty="0"/>
          </a:p>
        </p:txBody>
      </p:sp>
      <p:pic>
        <p:nvPicPr>
          <p:cNvPr id="6" name="图片 5">
            <a:extLst>
              <a:ext uri="{FF2B5EF4-FFF2-40B4-BE49-F238E27FC236}">
                <a16:creationId xmlns:a16="http://schemas.microsoft.com/office/drawing/2014/main" id="{7232240E-68D0-2745-B0C4-36198860BE61}"/>
              </a:ext>
            </a:extLst>
          </p:cNvPr>
          <p:cNvPicPr>
            <a:picLocks noChangeAspect="1"/>
          </p:cNvPicPr>
          <p:nvPr/>
        </p:nvPicPr>
        <p:blipFill rotWithShape="1">
          <a:blip r:embed="rId4"/>
          <a:srcRect b="19289"/>
          <a:stretch/>
        </p:blipFill>
        <p:spPr>
          <a:xfrm>
            <a:off x="1676400" y="2869416"/>
            <a:ext cx="5502275" cy="2106689"/>
          </a:xfrm>
          <a:prstGeom prst="rect">
            <a:avLst/>
          </a:prstGeom>
        </p:spPr>
      </p:pic>
      <p:sp>
        <p:nvSpPr>
          <p:cNvPr id="7" name="内容占位符 2">
            <a:extLst>
              <a:ext uri="{FF2B5EF4-FFF2-40B4-BE49-F238E27FC236}">
                <a16:creationId xmlns:a16="http://schemas.microsoft.com/office/drawing/2014/main" id="{2E15DCF0-B643-DD4A-A2BD-298EB88E3C88}"/>
              </a:ext>
            </a:extLst>
          </p:cNvPr>
          <p:cNvSpPr txBox="1">
            <a:spLocks/>
          </p:cNvSpPr>
          <p:nvPr/>
        </p:nvSpPr>
        <p:spPr bwMode="auto">
          <a:xfrm>
            <a:off x="195942" y="4800600"/>
            <a:ext cx="8229600" cy="53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lnSpc>
                <a:spcPct val="150000"/>
              </a:lnSpc>
              <a:spcBef>
                <a:spcPts val="1200"/>
              </a:spcBef>
              <a:spcAft>
                <a:spcPts val="300"/>
              </a:spcAft>
              <a:buSzPct val="70000"/>
              <a:buFont typeface="Wingdings" panose="05000000000000000000" pitchFamily="2" charset="2"/>
              <a:buChar char="q"/>
              <a:defRPr lang="zh-CN" altLang="en-US" sz="2800" baseline="0" dirty="0" smtClean="0">
                <a:solidFill>
                  <a:schemeClr val="tx1"/>
                </a:solidFill>
                <a:latin typeface="+mn-lt"/>
                <a:ea typeface="+mn-ea"/>
                <a:cs typeface="+mn-cs"/>
              </a:defRPr>
            </a:lvl1pPr>
            <a:lvl2pPr marL="742950" indent="-285750" algn="l" rtl="0" eaLnBrk="0" fontAlgn="base" hangingPunct="0">
              <a:spcBef>
                <a:spcPts val="300"/>
              </a:spcBef>
              <a:spcAft>
                <a:spcPts val="100"/>
              </a:spcAft>
              <a:buSzPct val="70000"/>
              <a:buFont typeface="Wingdings" panose="05000000000000000000" pitchFamily="2" charset="2"/>
              <a:buChar char="m"/>
              <a:defRPr lang="zh-CN" altLang="en-US" sz="2000" baseline="0" dirty="0" smtClean="0">
                <a:solidFill>
                  <a:schemeClr val="tx2"/>
                </a:solidFill>
                <a:latin typeface="+mn-lt"/>
                <a:ea typeface="+mn-ea"/>
              </a:defRPr>
            </a:lvl2pPr>
            <a:lvl3pPr marL="1143000" indent="-228600" algn="l" rtl="0" eaLnBrk="0" fontAlgn="base" hangingPunct="0">
              <a:spcBef>
                <a:spcPct val="20000"/>
              </a:spcBef>
              <a:spcAft>
                <a:spcPct val="0"/>
              </a:spcAft>
              <a:buChar char="•"/>
              <a:defRPr lang="zh-CN" altLang="en-US" baseline="0" dirty="0" smtClean="0">
                <a:solidFill>
                  <a:schemeClr val="tx1"/>
                </a:solidFill>
                <a:latin typeface="+mn-lt"/>
                <a:ea typeface="+mn-ea"/>
              </a:defRPr>
            </a:lvl3pPr>
            <a:lvl4pPr marL="1600200" indent="-228600" algn="l" rtl="0" eaLnBrk="0" fontAlgn="base" hangingPunct="0">
              <a:spcBef>
                <a:spcPct val="20000"/>
              </a:spcBef>
              <a:spcAft>
                <a:spcPct val="0"/>
              </a:spcAft>
              <a:buChar char="–"/>
              <a:defRPr lang="zh-CN" altLang="en-US" sz="1400" baseline="0" dirty="0" smtClean="0">
                <a:solidFill>
                  <a:schemeClr val="tx1"/>
                </a:solidFill>
                <a:latin typeface="+mn-lt"/>
                <a:ea typeface="+mn-ea"/>
              </a:defRPr>
            </a:lvl4pPr>
            <a:lvl5pPr marL="2057400" indent="-228600" algn="l" rtl="0" eaLnBrk="0" fontAlgn="base" hangingPunct="0">
              <a:spcBef>
                <a:spcPct val="20000"/>
              </a:spcBef>
              <a:spcAft>
                <a:spcPct val="0"/>
              </a:spcAft>
              <a:buChar char="»"/>
              <a:defRPr lang="zh-CN" altLang="en-US" sz="1200" baseline="0" dirty="0">
                <a:solidFill>
                  <a:schemeClr val="tx1"/>
                </a:solidFill>
                <a:latin typeface="+mn-lt"/>
                <a:ea typeface="+mn-ea"/>
              </a:defRPr>
            </a:lvl5pPr>
            <a:lvl6pPr marL="2514600" indent="-228600" algn="l" rtl="0" fontAlgn="base">
              <a:spcBef>
                <a:spcPct val="20000"/>
              </a:spcBef>
              <a:spcAft>
                <a:spcPct val="0"/>
              </a:spcAft>
              <a:buChar char="»"/>
              <a:defRPr sz="1400">
                <a:solidFill>
                  <a:schemeClr val="tx1"/>
                </a:solidFill>
                <a:latin typeface="+mn-lt"/>
                <a:ea typeface="楷体_GB2312" pitchFamily="49" charset="-122"/>
              </a:defRPr>
            </a:lvl6pPr>
            <a:lvl7pPr marL="2971800" indent="-228600" algn="l" rtl="0" fontAlgn="base">
              <a:spcBef>
                <a:spcPct val="20000"/>
              </a:spcBef>
              <a:spcAft>
                <a:spcPct val="0"/>
              </a:spcAft>
              <a:buChar char="»"/>
              <a:defRPr sz="1400">
                <a:solidFill>
                  <a:schemeClr val="tx1"/>
                </a:solidFill>
                <a:latin typeface="+mn-lt"/>
                <a:ea typeface="楷体_GB2312" pitchFamily="49" charset="-122"/>
              </a:defRPr>
            </a:lvl7pPr>
            <a:lvl8pPr marL="3429000" indent="-228600" algn="l" rtl="0" fontAlgn="base">
              <a:spcBef>
                <a:spcPct val="20000"/>
              </a:spcBef>
              <a:spcAft>
                <a:spcPct val="0"/>
              </a:spcAft>
              <a:buChar char="»"/>
              <a:defRPr sz="1400">
                <a:solidFill>
                  <a:schemeClr val="tx1"/>
                </a:solidFill>
                <a:latin typeface="+mn-lt"/>
                <a:ea typeface="楷体_GB2312" pitchFamily="49" charset="-122"/>
              </a:defRPr>
            </a:lvl8pPr>
            <a:lvl9pPr marL="3886200" indent="-228600" algn="l" rtl="0" fontAlgn="base">
              <a:spcBef>
                <a:spcPct val="20000"/>
              </a:spcBef>
              <a:spcAft>
                <a:spcPct val="0"/>
              </a:spcAft>
              <a:buChar char="»"/>
              <a:defRPr sz="1400">
                <a:solidFill>
                  <a:schemeClr val="tx1"/>
                </a:solidFill>
                <a:latin typeface="+mn-lt"/>
                <a:ea typeface="楷体_GB2312" pitchFamily="49" charset="-122"/>
              </a:defRPr>
            </a:lvl9pPr>
          </a:lstStyle>
          <a:p>
            <a:r>
              <a:rPr kumimoji="1" lang="en-US" sz="1800" kern="0"/>
              <a:t>Monte Carlo policy gradient to update the controller:</a:t>
            </a:r>
          </a:p>
        </p:txBody>
      </p:sp>
      <p:pic>
        <p:nvPicPr>
          <p:cNvPr id="8" name="图片 7">
            <a:extLst>
              <a:ext uri="{FF2B5EF4-FFF2-40B4-BE49-F238E27FC236}">
                <a16:creationId xmlns:a16="http://schemas.microsoft.com/office/drawing/2014/main" id="{D67D4806-0153-E142-AE56-21EDA84F5E36}"/>
              </a:ext>
            </a:extLst>
          </p:cNvPr>
          <p:cNvPicPr>
            <a:picLocks noChangeAspect="1"/>
          </p:cNvPicPr>
          <p:nvPr/>
        </p:nvPicPr>
        <p:blipFill>
          <a:blip r:embed="rId5"/>
          <a:stretch>
            <a:fillRect/>
          </a:stretch>
        </p:blipFill>
        <p:spPr>
          <a:xfrm>
            <a:off x="685800" y="5463457"/>
            <a:ext cx="5594349" cy="740902"/>
          </a:xfrm>
          <a:prstGeom prst="rect">
            <a:avLst/>
          </a:prstGeom>
        </p:spPr>
      </p:pic>
    </p:spTree>
    <p:extLst>
      <p:ext uri="{BB962C8B-B14F-4D97-AF65-F5344CB8AC3E}">
        <p14:creationId xmlns:p14="http://schemas.microsoft.com/office/powerpoint/2010/main" val="1829478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DEBE5-D0EF-1740-99AD-C11F66DF5B90}"/>
              </a:ext>
            </a:extLst>
          </p:cNvPr>
          <p:cNvSpPr>
            <a:spLocks noGrp="1"/>
          </p:cNvSpPr>
          <p:nvPr>
            <p:ph type="title"/>
          </p:nvPr>
        </p:nvSpPr>
        <p:spPr/>
        <p:txBody>
          <a:bodyPr/>
          <a:lstStyle/>
          <a:p>
            <a:r>
              <a:rPr kumimoji="1" lang="en-US" altLang="zh-CN"/>
              <a:t>Optimizer Selector</a:t>
            </a:r>
            <a:endParaRPr kumimoji="1" lang="zh-CN" altLang="en-US"/>
          </a:p>
        </p:txBody>
      </p:sp>
      <p:sp>
        <p:nvSpPr>
          <p:cNvPr id="3" name="内容占位符 2">
            <a:extLst>
              <a:ext uri="{FF2B5EF4-FFF2-40B4-BE49-F238E27FC236}">
                <a16:creationId xmlns:a16="http://schemas.microsoft.com/office/drawing/2014/main" id="{959C03A2-0FB2-494F-AE41-735408B6C8C9}"/>
              </a:ext>
            </a:extLst>
          </p:cNvPr>
          <p:cNvSpPr>
            <a:spLocks noGrp="1"/>
          </p:cNvSpPr>
          <p:nvPr>
            <p:ph idx="1"/>
          </p:nvPr>
        </p:nvSpPr>
        <p:spPr/>
        <p:txBody>
          <a:bodyPr/>
          <a:lstStyle/>
          <a:p>
            <a:r>
              <a:rPr kumimoji="1" lang="en-US" altLang="zh-CN" sz="2000" b="1"/>
              <a:t>Step 1: </a:t>
            </a:r>
            <a:r>
              <a:rPr kumimoji="1" lang="en-US" altLang="zh-CN" sz="2000"/>
              <a:t>SA=1, SH=1, aims to obtain new neural architecture and hardware design;</a:t>
            </a:r>
          </a:p>
          <a:p>
            <a:r>
              <a:rPr kumimoji="1" lang="en-US" altLang="zh-CN" sz="2000" b="1"/>
              <a:t>Step 2: </a:t>
            </a:r>
            <a:r>
              <a:rPr kumimoji="1" lang="en-US" altLang="zh-CN" sz="2000"/>
              <a:t>SA=0, SH=1, to explore the best hardware for a previous identified neural architecture </a:t>
            </a:r>
          </a:p>
          <a:p>
            <a:endParaRPr kumimoji="1" lang="zh-CN" altLang="en-US" sz="2000"/>
          </a:p>
        </p:txBody>
      </p:sp>
      <p:sp>
        <p:nvSpPr>
          <p:cNvPr id="4" name="灯片编号占位符 3">
            <a:extLst>
              <a:ext uri="{FF2B5EF4-FFF2-40B4-BE49-F238E27FC236}">
                <a16:creationId xmlns:a16="http://schemas.microsoft.com/office/drawing/2014/main" id="{0B1CB1BB-1774-A849-A967-05582F386B12}"/>
              </a:ext>
            </a:extLst>
          </p:cNvPr>
          <p:cNvSpPr>
            <a:spLocks noGrp="1"/>
          </p:cNvSpPr>
          <p:nvPr>
            <p:ph type="sldNum" sz="quarter" idx="11"/>
          </p:nvPr>
        </p:nvSpPr>
        <p:spPr/>
        <p:txBody>
          <a:bodyPr/>
          <a:lstStyle/>
          <a:p>
            <a:pPr>
              <a:defRPr/>
            </a:pPr>
            <a:fld id="{0581BA8F-9364-4F3B-9ECC-1CBC2CDE499B}" type="slidenum">
              <a:rPr lang="en-US" altLang="zh-CN"/>
              <a:t>13</a:t>
            </a:fld>
            <a:endParaRPr lang="en-US" altLang="zh-CN" dirty="0"/>
          </a:p>
        </p:txBody>
      </p:sp>
      <p:pic>
        <p:nvPicPr>
          <p:cNvPr id="5" name="图片 4">
            <a:extLst>
              <a:ext uri="{FF2B5EF4-FFF2-40B4-BE49-F238E27FC236}">
                <a16:creationId xmlns:a16="http://schemas.microsoft.com/office/drawing/2014/main" id="{8AA88AB6-0FE7-E149-ACEC-E710C48E8492}"/>
              </a:ext>
            </a:extLst>
          </p:cNvPr>
          <p:cNvPicPr>
            <a:picLocks noChangeAspect="1"/>
          </p:cNvPicPr>
          <p:nvPr/>
        </p:nvPicPr>
        <p:blipFill>
          <a:blip r:embed="rId3"/>
          <a:stretch>
            <a:fillRect/>
          </a:stretch>
        </p:blipFill>
        <p:spPr>
          <a:xfrm>
            <a:off x="1398814" y="4546997"/>
            <a:ext cx="6346371" cy="2082403"/>
          </a:xfrm>
          <a:prstGeom prst="rect">
            <a:avLst/>
          </a:prstGeom>
        </p:spPr>
      </p:pic>
    </p:spTree>
    <p:extLst>
      <p:ext uri="{BB962C8B-B14F-4D97-AF65-F5344CB8AC3E}">
        <p14:creationId xmlns:p14="http://schemas.microsoft.com/office/powerpoint/2010/main" val="32291353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DEBE5-D0EF-1740-99AD-C11F66DF5B90}"/>
              </a:ext>
            </a:extLst>
          </p:cNvPr>
          <p:cNvSpPr>
            <a:spLocks noGrp="1"/>
          </p:cNvSpPr>
          <p:nvPr>
            <p:ph type="title"/>
          </p:nvPr>
        </p:nvSpPr>
        <p:spPr>
          <a:xfrm>
            <a:off x="228600" y="569136"/>
            <a:ext cx="8686800" cy="685800"/>
          </a:xfrm>
        </p:spPr>
        <p:txBody>
          <a:bodyPr/>
          <a:lstStyle/>
          <a:p>
            <a:r>
              <a:rPr kumimoji="1" lang="en-US" altLang="zh-CN" sz="2800"/>
              <a:t>Evaluator</a:t>
            </a:r>
            <a:endParaRPr kumimoji="1" lang="zh-CN" altLang="en-US" sz="280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59C03A2-0FB2-494F-AE41-735408B6C8C9}"/>
                  </a:ext>
                </a:extLst>
              </p:cNvPr>
              <p:cNvSpPr>
                <a:spLocks noGrp="1"/>
              </p:cNvSpPr>
              <p:nvPr>
                <p:ph idx="1"/>
              </p:nvPr>
            </p:nvSpPr>
            <p:spPr>
              <a:xfrm>
                <a:off x="0" y="1143000"/>
                <a:ext cx="9144000" cy="5486400"/>
              </a:xfrm>
            </p:spPr>
            <p:txBody>
              <a:bodyPr/>
              <a:lstStyle/>
              <a:p>
                <a:pPr>
                  <a:lnSpc>
                    <a:spcPct val="100000"/>
                  </a:lnSpc>
                </a:pPr>
                <a:r>
                  <a:rPr kumimoji="1" lang="en-US" altLang="zh-CN" sz="2000" b="1"/>
                  <a:t>Training and Validation: </a:t>
                </a:r>
                <a:r>
                  <a:rPr kumimoji="1" lang="en-US" altLang="zh-CN" sz="2000"/>
                  <a:t>hyperparameters </a:t>
                </a:r>
                <a14:m>
                  <m:oMath xmlns:m="http://schemas.openxmlformats.org/officeDocument/2006/math">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rPr>
                          <m:t>𝐻</m:t>
                        </m:r>
                      </m:e>
                      <m:sub>
                        <m:r>
                          <a:rPr kumimoji="1" lang="en-US" altLang="zh-CN" sz="2000" b="0" i="1">
                            <a:latin typeface="Cambria Math" panose="02040503050406030204" pitchFamily="18" charset="0"/>
                          </a:rPr>
                          <m:t>𝑖</m:t>
                        </m:r>
                      </m:sub>
                    </m:sSub>
                  </m:oMath>
                </a14:m>
                <a:r>
                  <a:rPr kumimoji="1" lang="en-US" altLang="zh-CN" sz="2000"/>
                  <a:t> for DNN architecture </a:t>
                </a:r>
                <a14:m>
                  <m:oMath xmlns:m="http://schemas.openxmlformats.org/officeDocument/2006/math">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rPr>
                          <m:t>𝐷</m:t>
                        </m:r>
                      </m:e>
                      <m:sub>
                        <m:r>
                          <a:rPr kumimoji="1" lang="en-US" altLang="zh-CN" sz="2000" b="0" i="1">
                            <a:latin typeface="Cambria Math" panose="02040503050406030204" pitchFamily="18" charset="0"/>
                          </a:rPr>
                          <m:t>𝑖</m:t>
                        </m:r>
                      </m:sub>
                    </m:sSub>
                  </m:oMath>
                </a14:m>
                <a:r>
                  <a:rPr kumimoji="1" lang="en-US" altLang="zh-CN" sz="2000"/>
                  <a:t> , train from the scratch and get its accuracy on a held-out validation dataset. The weighted accuracy </a:t>
                </a:r>
                <a14:m>
                  <m:oMath xmlns:m="http://schemas.openxmlformats.org/officeDocument/2006/math">
                    <m:r>
                      <a:rPr kumimoji="1" lang="en-US" altLang="zh-CN" sz="2000" b="0" i="1">
                        <a:latin typeface="Cambria Math" panose="02040503050406030204" pitchFamily="18" charset="0"/>
                      </a:rPr>
                      <m:t>𝑤𝑒𝑖𝑔h𝑡𝑒𝑑</m:t>
                    </m:r>
                    <m:r>
                      <a:rPr kumimoji="1" lang="en-US" altLang="zh-CN" sz="2000" b="0" i="1">
                        <a:latin typeface="Cambria Math" panose="02040503050406030204" pitchFamily="18" charset="0"/>
                      </a:rPr>
                      <m:t>(</m:t>
                    </m:r>
                    <m:r>
                      <a:rPr kumimoji="1" lang="en-US" altLang="zh-CN" sz="2000" b="0" i="1">
                        <a:latin typeface="Cambria Math" panose="02040503050406030204" pitchFamily="18" charset="0"/>
                      </a:rPr>
                      <m:t>𝐷</m:t>
                    </m:r>
                    <m:r>
                      <a:rPr kumimoji="1" lang="en-US" altLang="zh-CN" sz="2000" b="0" i="1">
                        <a:latin typeface="Cambria Math" panose="02040503050406030204" pitchFamily="18" charset="0"/>
                      </a:rPr>
                      <m:t>)</m:t>
                    </m:r>
                  </m:oMath>
                </a14:m>
                <a:r>
                  <a:rPr kumimoji="1" lang="en-US" altLang="zh-CN" sz="2000"/>
                  <a:t>  for calculating Reward.</a:t>
                </a:r>
              </a:p>
              <a:p>
                <a:pPr marL="0" indent="0">
                  <a:lnSpc>
                    <a:spcPct val="100000"/>
                  </a:lnSpc>
                  <a:buNone/>
                </a:pPr>
                <a:endParaRPr kumimoji="1" lang="en-US" altLang="zh-CN" sz="2000"/>
              </a:p>
              <a:p>
                <a:pPr>
                  <a:lnSpc>
                    <a:spcPct val="100000"/>
                  </a:lnSpc>
                </a:pPr>
                <a:r>
                  <a:rPr kumimoji="1" lang="en-US" altLang="zh-CN" sz="2000" b="1"/>
                  <a:t>Mapping and Scheduling: </a:t>
                </a:r>
                <a:r>
                  <a:rPr kumimoji="1" lang="en-US" altLang="zh-CN" sz="2000"/>
                  <a:t>Identified DNN architectures  and sub-accelerator are given by controller. We need to get the hardware metrics including latency </a:t>
                </a:r>
                <a14:m>
                  <m:oMath xmlns:m="http://schemas.openxmlformats.org/officeDocument/2006/math">
                    <m:r>
                      <a:rPr kumimoji="1" lang="en-US" altLang="zh-CN" sz="2000" b="0" i="1">
                        <a:latin typeface="Cambria Math" panose="02040503050406030204" pitchFamily="18" charset="0"/>
                      </a:rPr>
                      <m:t>𝑟𝑙</m:t>
                    </m:r>
                  </m:oMath>
                </a14:m>
                <a:r>
                  <a:rPr kumimoji="1" lang="en-US" altLang="zh-CN" sz="2000"/>
                  <a:t>, energy </a:t>
                </a:r>
                <a14:m>
                  <m:oMath xmlns:m="http://schemas.openxmlformats.org/officeDocument/2006/math">
                    <m:r>
                      <a:rPr kumimoji="1" lang="en-US" altLang="zh-CN" sz="2000" b="0" i="1">
                        <a:latin typeface="Cambria Math" panose="02040503050406030204" pitchFamily="18" charset="0"/>
                      </a:rPr>
                      <m:t>𝑟𝑒</m:t>
                    </m:r>
                  </m:oMath>
                </a14:m>
                <a:r>
                  <a:rPr kumimoji="1" lang="en-US" altLang="zh-CN" sz="2000"/>
                  <a:t>, and area </a:t>
                </a:r>
                <a14:m>
                  <m:oMath xmlns:m="http://schemas.openxmlformats.org/officeDocument/2006/math">
                    <m:r>
                      <a:rPr kumimoji="1" lang="en-US" altLang="zh-CN" sz="2000" b="0" i="1">
                        <a:latin typeface="Cambria Math" panose="02040503050406030204" pitchFamily="18" charset="0"/>
                      </a:rPr>
                      <m:t>𝑟𝑎</m:t>
                    </m:r>
                  </m:oMath>
                </a14:m>
                <a:r>
                  <a:rPr kumimoji="1" lang="en-US" altLang="zh-CN" sz="2000"/>
                  <a:t>.  NASAIC incorporates the state-of- the-art cost model, </a:t>
                </a:r>
                <a:r>
                  <a:rPr kumimoji="1" lang="en-US" altLang="zh-CN" sz="2000" b="1"/>
                  <a:t>MAESTRO</a:t>
                </a:r>
                <a:r>
                  <a:rPr kumimoji="1" lang="en-US" altLang="zh-CN" sz="2000"/>
                  <a:t>, and a mapping and scheduling algorithm to obtain the above metrics. </a:t>
                </a:r>
              </a:p>
              <a:p>
                <a:pPr lvl="1"/>
                <a:r>
                  <a:rPr lang="en" altLang="zh-CN" dirty="0"/>
                  <a:t>area </a:t>
                </a:r>
                <a14:m>
                  <m:oMath xmlns:m="http://schemas.openxmlformats.org/officeDocument/2006/math">
                    <m:r>
                      <a:rPr kumimoji="1" lang="en-US" altLang="zh-CN" i="1">
                        <a:latin typeface="Cambria Math" panose="02040503050406030204" pitchFamily="18" charset="0"/>
                      </a:rPr>
                      <m:t>𝑟𝑎</m:t>
                    </m:r>
                  </m:oMath>
                </a14:m>
                <a:r>
                  <a:rPr lang="en" altLang="zh-CN" dirty="0"/>
                  <a:t> is directly from MAESTRO with the given sub-accelerator AIC;</a:t>
                </a:r>
              </a:p>
              <a:p>
                <a:pPr lvl="1"/>
                <a:r>
                  <a:rPr lang="en" altLang="zh-CN" dirty="0"/>
                  <a:t>latency </a:t>
                </a:r>
                <a14:m>
                  <m:oMath xmlns:m="http://schemas.openxmlformats.org/officeDocument/2006/math">
                    <m:r>
                      <a:rPr kumimoji="1" lang="en-US" altLang="zh-CN" i="1">
                        <a:latin typeface="Cambria Math" panose="02040503050406030204" pitchFamily="18" charset="0"/>
                      </a:rPr>
                      <m:t>𝑟𝑙</m:t>
                    </m:r>
                  </m:oMath>
                </a14:m>
                <a:r>
                  <a:rPr lang="en" altLang="zh-CN" dirty="0"/>
                  <a:t> and energy </a:t>
                </a:r>
                <a14:m>
                  <m:oMath xmlns:m="http://schemas.openxmlformats.org/officeDocument/2006/math">
                    <m:r>
                      <a:rPr kumimoji="1" lang="en-US" altLang="zh-CN" i="1">
                        <a:latin typeface="Cambria Math" panose="02040503050406030204" pitchFamily="18" charset="0"/>
                      </a:rPr>
                      <m:t>𝑟𝑒</m:t>
                    </m:r>
                  </m:oMath>
                </a14:m>
                <a:r>
                  <a:rPr lang="en" altLang="zh-CN" dirty="0"/>
                  <a:t> are determined by the mapping and scheduling;</a:t>
                </a:r>
              </a:p>
              <a:p>
                <a:pPr marL="914400" lvl="1" indent="-457200">
                  <a:buFont typeface="+mj-lt"/>
                  <a:buAutoNum type="arabicPeriod"/>
                </a:pPr>
                <a:r>
                  <a:rPr lang="en" altLang="zh-CN" dirty="0"/>
                  <a:t>Input the layer configuration to MAESTRO to get the latency  and energy of each layer on different sub-accelerators. </a:t>
                </a:r>
              </a:p>
              <a:p>
                <a:pPr marL="914400" lvl="1" indent="-457200">
                  <a:buFont typeface="+mj-lt"/>
                  <a:buAutoNum type="arabicPeriod"/>
                </a:pPr>
                <a:r>
                  <a:rPr lang="en" altLang="zh-CN" dirty="0"/>
                  <a:t>determine the mapping and scheduling of each layer on one sub- accelerator, such that the energy cost </a:t>
                </a:r>
                <a14:m>
                  <m:oMath xmlns:m="http://schemas.openxmlformats.org/officeDocument/2006/math">
                    <m:r>
                      <a:rPr kumimoji="1" lang="en-US" altLang="zh-CN" i="1">
                        <a:latin typeface="Cambria Math" panose="02040503050406030204" pitchFamily="18" charset="0"/>
                      </a:rPr>
                      <m:t>𝑟𝑒</m:t>
                    </m:r>
                  </m:oMath>
                </a14:m>
                <a:r>
                  <a:rPr lang="en" altLang="zh-CN" dirty="0"/>
                  <a:t> is minimized while the latency </a:t>
                </a:r>
                <a14:m>
                  <m:oMath xmlns:m="http://schemas.openxmlformats.org/officeDocument/2006/math">
                    <m:r>
                      <a:rPr lang="en-US" altLang="zh-CN" b="0" i="1" dirty="0">
                        <a:latin typeface="Cambria Math" panose="02040503050406030204" pitchFamily="18" charset="0"/>
                      </a:rPr>
                      <m:t>𝑟𝑠</m:t>
                    </m:r>
                    <m:r>
                      <a:rPr lang="en-US" altLang="zh-CN" b="0" i="1" dirty="0">
                        <a:latin typeface="Cambria Math" panose="02040503050406030204" pitchFamily="18" charset="0"/>
                      </a:rPr>
                      <m:t> ≤</m:t>
                    </m:r>
                    <m:r>
                      <a:rPr lang="en-US" altLang="zh-CN" b="0" i="1" dirty="0">
                        <a:latin typeface="Cambria Math" panose="02040503050406030204" pitchFamily="18" charset="0"/>
                        <a:ea typeface="Cambria Math" panose="02040503050406030204" pitchFamily="18" charset="0"/>
                      </a:rPr>
                      <m:t>𝐿𝑆</m:t>
                    </m:r>
                  </m:oMath>
                </a14:m>
                <a:r>
                  <a:rPr lang="en" altLang="zh-CN" dirty="0"/>
                  <a:t>. </a:t>
                </a:r>
                <a:endParaRPr lang="en" altLang="zh-CN"/>
              </a:p>
              <a:p>
                <a:pPr marL="914400" lvl="1" indent="-457200">
                  <a:buFont typeface="+mj-lt"/>
                  <a:buAutoNum type="arabicPeriod"/>
                </a:pPr>
                <a:endParaRPr lang="en" altLang="zh-CN" dirty="0"/>
              </a:p>
              <a:p>
                <a:pPr marL="914400" lvl="1" indent="-457200">
                  <a:buFont typeface="+mj-lt"/>
                  <a:buAutoNum type="arabicPeriod"/>
                </a:pPr>
                <a:endParaRPr lang="en" altLang="zh-CN" dirty="0"/>
              </a:p>
              <a:p>
                <a:pPr marL="457200" lvl="1" indent="0">
                  <a:buNone/>
                </a:pPr>
                <a:r>
                  <a:rPr lang="en" altLang="zh-CN" dirty="0"/>
                  <a:t> </a:t>
                </a:r>
                <a:endParaRPr lang="en" altLang="zh-CN" sz="1200"/>
              </a:p>
              <a:p>
                <a:pPr lvl="1"/>
                <a:endParaRPr lang="en" altLang="zh-CN" sz="1200"/>
              </a:p>
              <a:p>
                <a:pPr lvl="1"/>
                <a:endParaRPr kumimoji="1" lang="en-US" altLang="zh-CN" sz="1200"/>
              </a:p>
              <a:p>
                <a:pPr>
                  <a:lnSpc>
                    <a:spcPct val="100000"/>
                  </a:lnSpc>
                </a:pPr>
                <a:endParaRPr kumimoji="1" lang="en-US" altLang="zh-CN" sz="2000"/>
              </a:p>
              <a:p>
                <a:endParaRPr kumimoji="1" lang="en-US" altLang="zh-CN" sz="2000"/>
              </a:p>
              <a:p>
                <a:endParaRPr kumimoji="1" lang="zh-CN" altLang="en-US" sz="2000"/>
              </a:p>
            </p:txBody>
          </p:sp>
        </mc:Choice>
        <mc:Fallback xmlns="">
          <p:sp>
            <p:nvSpPr>
              <p:cNvPr id="3" name="内容占位符 2">
                <a:extLst>
                  <a:ext uri="{FF2B5EF4-FFF2-40B4-BE49-F238E27FC236}">
                    <a16:creationId xmlns:a16="http://schemas.microsoft.com/office/drawing/2014/main" id="{959C03A2-0FB2-494F-AE41-735408B6C8C9}"/>
                  </a:ext>
                </a:extLst>
              </p:cNvPr>
              <p:cNvSpPr>
                <a:spLocks noGrp="1" noRot="1" noChangeAspect="1" noMove="1" noResize="1" noEditPoints="1" noAdjustHandles="1" noChangeArrowheads="1" noChangeShapeType="1" noTextEdit="1"/>
              </p:cNvSpPr>
              <p:nvPr>
                <p:ph idx="1"/>
              </p:nvPr>
            </p:nvSpPr>
            <p:spPr>
              <a:xfrm>
                <a:off x="0" y="1143000"/>
                <a:ext cx="9144000" cy="5486400"/>
              </a:xfrm>
              <a:blipFill>
                <a:blip r:embed="rId3"/>
                <a:stretch>
                  <a:fillRect l="-139" t="-693" r="-139" b="-3464"/>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0B1CB1BB-1774-A849-A967-05582F386B12}"/>
              </a:ext>
            </a:extLst>
          </p:cNvPr>
          <p:cNvSpPr>
            <a:spLocks noGrp="1"/>
          </p:cNvSpPr>
          <p:nvPr>
            <p:ph type="sldNum" sz="quarter" idx="11"/>
          </p:nvPr>
        </p:nvSpPr>
        <p:spPr/>
        <p:txBody>
          <a:bodyPr/>
          <a:lstStyle/>
          <a:p>
            <a:pPr>
              <a:defRPr/>
            </a:pPr>
            <a:fld id="{0581BA8F-9364-4F3B-9ECC-1CBC2CDE499B}" type="slidenum">
              <a:rPr lang="en-US" altLang="zh-CN"/>
              <a:t>14</a:t>
            </a:fld>
            <a:endParaRPr lang="en-US" altLang="zh-CN" dirty="0"/>
          </a:p>
        </p:txBody>
      </p:sp>
      <p:pic>
        <p:nvPicPr>
          <p:cNvPr id="5" name="图片 4">
            <a:extLst>
              <a:ext uri="{FF2B5EF4-FFF2-40B4-BE49-F238E27FC236}">
                <a16:creationId xmlns:a16="http://schemas.microsoft.com/office/drawing/2014/main" id="{3204265C-3964-2F49-92DC-1943A96E1A1D}"/>
              </a:ext>
            </a:extLst>
          </p:cNvPr>
          <p:cNvPicPr>
            <a:picLocks noChangeAspect="1"/>
          </p:cNvPicPr>
          <p:nvPr/>
        </p:nvPicPr>
        <p:blipFill>
          <a:blip r:embed="rId4"/>
          <a:stretch>
            <a:fillRect/>
          </a:stretch>
        </p:blipFill>
        <p:spPr>
          <a:xfrm>
            <a:off x="1752600" y="2133600"/>
            <a:ext cx="5118100" cy="558800"/>
          </a:xfrm>
          <a:prstGeom prst="rect">
            <a:avLst/>
          </a:prstGeom>
        </p:spPr>
      </p:pic>
    </p:spTree>
    <p:extLst>
      <p:ext uri="{BB962C8B-B14F-4D97-AF65-F5344CB8AC3E}">
        <p14:creationId xmlns:p14="http://schemas.microsoft.com/office/powerpoint/2010/main" val="575622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DEBE5-D0EF-1740-99AD-C11F66DF5B90}"/>
              </a:ext>
            </a:extLst>
          </p:cNvPr>
          <p:cNvSpPr>
            <a:spLocks noGrp="1"/>
          </p:cNvSpPr>
          <p:nvPr>
            <p:ph type="title"/>
          </p:nvPr>
        </p:nvSpPr>
        <p:spPr>
          <a:xfrm>
            <a:off x="228600" y="569136"/>
            <a:ext cx="8686800" cy="685800"/>
          </a:xfrm>
        </p:spPr>
        <p:txBody>
          <a:bodyPr/>
          <a:lstStyle/>
          <a:p>
            <a:r>
              <a:rPr kumimoji="1" lang="en-US" altLang="zh-CN" sz="2800"/>
              <a:t>Evaluator</a:t>
            </a:r>
            <a:endParaRPr kumimoji="1" lang="zh-CN" altLang="en-US" sz="280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59C03A2-0FB2-494F-AE41-735408B6C8C9}"/>
                  </a:ext>
                </a:extLst>
              </p:cNvPr>
              <p:cNvSpPr>
                <a:spLocks noGrp="1"/>
              </p:cNvSpPr>
              <p:nvPr>
                <p:ph idx="1"/>
              </p:nvPr>
            </p:nvSpPr>
            <p:spPr>
              <a:xfrm>
                <a:off x="0" y="1143000"/>
                <a:ext cx="9144000" cy="5486400"/>
              </a:xfrm>
            </p:spPr>
            <p:txBody>
              <a:bodyPr/>
              <a:lstStyle/>
              <a:p>
                <a:pPr>
                  <a:lnSpc>
                    <a:spcPct val="100000"/>
                  </a:lnSpc>
                </a:pPr>
                <a:r>
                  <a:rPr kumimoji="1" lang="en-US" altLang="zh-CN" sz="2000" b="1"/>
                  <a:t>Training and Validation: </a:t>
                </a:r>
                <a:r>
                  <a:rPr kumimoji="1" lang="en-US" altLang="zh-CN" sz="2000"/>
                  <a:t>hyperparameters </a:t>
                </a:r>
                <a14:m>
                  <m:oMath xmlns:m="http://schemas.openxmlformats.org/officeDocument/2006/math">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rPr>
                          <m:t>𝐻</m:t>
                        </m:r>
                      </m:e>
                      <m:sub>
                        <m:r>
                          <a:rPr kumimoji="1" lang="en-US" altLang="zh-CN" sz="2000" b="0" i="1">
                            <a:latin typeface="Cambria Math" panose="02040503050406030204" pitchFamily="18" charset="0"/>
                          </a:rPr>
                          <m:t>𝑖</m:t>
                        </m:r>
                      </m:sub>
                    </m:sSub>
                  </m:oMath>
                </a14:m>
                <a:r>
                  <a:rPr kumimoji="1" lang="en-US" altLang="zh-CN" sz="2000"/>
                  <a:t> for DNN architecture </a:t>
                </a:r>
                <a14:m>
                  <m:oMath xmlns:m="http://schemas.openxmlformats.org/officeDocument/2006/math">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rPr>
                          <m:t>𝐷</m:t>
                        </m:r>
                      </m:e>
                      <m:sub>
                        <m:r>
                          <a:rPr kumimoji="1" lang="en-US" altLang="zh-CN" sz="2000" b="0" i="1">
                            <a:latin typeface="Cambria Math" panose="02040503050406030204" pitchFamily="18" charset="0"/>
                          </a:rPr>
                          <m:t>𝑖</m:t>
                        </m:r>
                      </m:sub>
                    </m:sSub>
                  </m:oMath>
                </a14:m>
                <a:r>
                  <a:rPr kumimoji="1" lang="en-US" altLang="zh-CN" sz="2000"/>
                  <a:t> , train from the scratch and get its accuracy on a held-out validation dataset. The weighted accuracy </a:t>
                </a:r>
                <a14:m>
                  <m:oMath xmlns:m="http://schemas.openxmlformats.org/officeDocument/2006/math">
                    <m:r>
                      <a:rPr kumimoji="1" lang="en-US" altLang="zh-CN" sz="2000" b="0" i="1">
                        <a:latin typeface="Cambria Math" panose="02040503050406030204" pitchFamily="18" charset="0"/>
                      </a:rPr>
                      <m:t>𝑤𝑒𝑖𝑔h𝑡𝑒𝑑</m:t>
                    </m:r>
                    <m:r>
                      <a:rPr kumimoji="1" lang="en-US" altLang="zh-CN" sz="2000" b="0" i="1">
                        <a:latin typeface="Cambria Math" panose="02040503050406030204" pitchFamily="18" charset="0"/>
                      </a:rPr>
                      <m:t>(</m:t>
                    </m:r>
                    <m:r>
                      <a:rPr kumimoji="1" lang="en-US" altLang="zh-CN" sz="2000" b="0" i="1">
                        <a:latin typeface="Cambria Math" panose="02040503050406030204" pitchFamily="18" charset="0"/>
                      </a:rPr>
                      <m:t>𝐷</m:t>
                    </m:r>
                    <m:r>
                      <a:rPr kumimoji="1" lang="en-US" altLang="zh-CN" sz="2000" b="0" i="1">
                        <a:latin typeface="Cambria Math" panose="02040503050406030204" pitchFamily="18" charset="0"/>
                      </a:rPr>
                      <m:t>)</m:t>
                    </m:r>
                  </m:oMath>
                </a14:m>
                <a:r>
                  <a:rPr kumimoji="1" lang="en-US" altLang="zh-CN" sz="2000"/>
                  <a:t>  for calculating Reward.</a:t>
                </a:r>
              </a:p>
              <a:p>
                <a:pPr>
                  <a:lnSpc>
                    <a:spcPct val="100000"/>
                  </a:lnSpc>
                </a:pPr>
                <a:endParaRPr kumimoji="1" lang="en-US" altLang="zh-CN" sz="2000"/>
              </a:p>
              <a:p>
                <a:pPr>
                  <a:lnSpc>
                    <a:spcPct val="100000"/>
                  </a:lnSpc>
                </a:pPr>
                <a:endParaRPr kumimoji="1" lang="en-US" altLang="zh-CN" sz="2000"/>
              </a:p>
              <a:p>
                <a:pPr>
                  <a:lnSpc>
                    <a:spcPct val="100000"/>
                  </a:lnSpc>
                </a:pPr>
                <a:endParaRPr kumimoji="1" lang="en-US" altLang="zh-CN" sz="2000"/>
              </a:p>
              <a:p>
                <a:pPr>
                  <a:lnSpc>
                    <a:spcPct val="100000"/>
                  </a:lnSpc>
                </a:pPr>
                <a:r>
                  <a:rPr kumimoji="1" lang="en-US" altLang="zh-CN" sz="2000" b="1"/>
                  <a:t>Mapping and Scheduling:</a:t>
                </a:r>
                <a:endParaRPr kumimoji="1" lang="en-US" altLang="zh-CN" sz="2000"/>
              </a:p>
              <a:p>
                <a:pPr marL="0" indent="0">
                  <a:lnSpc>
                    <a:spcPct val="100000"/>
                  </a:lnSpc>
                  <a:buNone/>
                </a:pPr>
                <a:endParaRPr kumimoji="1" lang="en-US" altLang="zh-CN" sz="2000"/>
              </a:p>
              <a:p>
                <a:pPr marL="914400" lvl="1" indent="-457200">
                  <a:buFont typeface="+mj-lt"/>
                  <a:buAutoNum type="arabicPeriod"/>
                </a:pPr>
                <a:endParaRPr lang="en" altLang="zh-CN" dirty="0"/>
              </a:p>
              <a:p>
                <a:pPr marL="914400" lvl="1" indent="-457200">
                  <a:buFont typeface="+mj-lt"/>
                  <a:buAutoNum type="arabicPeriod"/>
                </a:pPr>
                <a:endParaRPr lang="en" altLang="zh-CN" dirty="0"/>
              </a:p>
              <a:p>
                <a:pPr marL="457200" lvl="1" indent="0">
                  <a:buNone/>
                </a:pPr>
                <a:r>
                  <a:rPr lang="en" altLang="zh-CN" dirty="0"/>
                  <a:t> </a:t>
                </a:r>
                <a:endParaRPr lang="en" altLang="zh-CN" sz="1200"/>
              </a:p>
              <a:p>
                <a:pPr lvl="1"/>
                <a:endParaRPr lang="en" altLang="zh-CN" sz="1200"/>
              </a:p>
              <a:p>
                <a:pPr lvl="1"/>
                <a:endParaRPr kumimoji="1" lang="en-US" altLang="zh-CN" sz="1200"/>
              </a:p>
              <a:p>
                <a:pPr>
                  <a:lnSpc>
                    <a:spcPct val="100000"/>
                  </a:lnSpc>
                </a:pPr>
                <a:endParaRPr kumimoji="1" lang="en-US" altLang="zh-CN" sz="2000"/>
              </a:p>
              <a:p>
                <a:endParaRPr kumimoji="1" lang="en-US" altLang="zh-CN" sz="2000"/>
              </a:p>
              <a:p>
                <a:endParaRPr kumimoji="1" lang="zh-CN" altLang="en-US" sz="2000"/>
              </a:p>
            </p:txBody>
          </p:sp>
        </mc:Choice>
        <mc:Fallback xmlns="">
          <p:sp>
            <p:nvSpPr>
              <p:cNvPr id="3" name="内容占位符 2">
                <a:extLst>
                  <a:ext uri="{FF2B5EF4-FFF2-40B4-BE49-F238E27FC236}">
                    <a16:creationId xmlns:a16="http://schemas.microsoft.com/office/drawing/2014/main" id="{959C03A2-0FB2-494F-AE41-735408B6C8C9}"/>
                  </a:ext>
                </a:extLst>
              </p:cNvPr>
              <p:cNvSpPr>
                <a:spLocks noGrp="1" noRot="1" noChangeAspect="1" noMove="1" noResize="1" noEditPoints="1" noAdjustHandles="1" noChangeArrowheads="1" noChangeShapeType="1" noTextEdit="1"/>
              </p:cNvSpPr>
              <p:nvPr>
                <p:ph idx="1"/>
              </p:nvPr>
            </p:nvSpPr>
            <p:spPr>
              <a:xfrm>
                <a:off x="0" y="1143000"/>
                <a:ext cx="9144000" cy="5486400"/>
              </a:xfrm>
              <a:blipFill>
                <a:blip r:embed="rId3"/>
                <a:stretch>
                  <a:fillRect l="-139" t="-693"/>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0B1CB1BB-1774-A849-A967-05582F386B12}"/>
              </a:ext>
            </a:extLst>
          </p:cNvPr>
          <p:cNvSpPr>
            <a:spLocks noGrp="1"/>
          </p:cNvSpPr>
          <p:nvPr>
            <p:ph type="sldNum" sz="quarter" idx="11"/>
          </p:nvPr>
        </p:nvSpPr>
        <p:spPr/>
        <p:txBody>
          <a:bodyPr/>
          <a:lstStyle/>
          <a:p>
            <a:pPr>
              <a:defRPr/>
            </a:pPr>
            <a:fld id="{0581BA8F-9364-4F3B-9ECC-1CBC2CDE499B}" type="slidenum">
              <a:rPr lang="en-US" altLang="zh-CN"/>
              <a:t>15</a:t>
            </a:fld>
            <a:endParaRPr lang="en-US" altLang="zh-CN" dirty="0"/>
          </a:p>
        </p:txBody>
      </p:sp>
      <p:pic>
        <p:nvPicPr>
          <p:cNvPr id="5" name="图片 4">
            <a:extLst>
              <a:ext uri="{FF2B5EF4-FFF2-40B4-BE49-F238E27FC236}">
                <a16:creationId xmlns:a16="http://schemas.microsoft.com/office/drawing/2014/main" id="{3204265C-3964-2F49-92DC-1943A96E1A1D}"/>
              </a:ext>
            </a:extLst>
          </p:cNvPr>
          <p:cNvPicPr>
            <a:picLocks noChangeAspect="1"/>
          </p:cNvPicPr>
          <p:nvPr/>
        </p:nvPicPr>
        <p:blipFill>
          <a:blip r:embed="rId4"/>
          <a:stretch>
            <a:fillRect/>
          </a:stretch>
        </p:blipFill>
        <p:spPr>
          <a:xfrm>
            <a:off x="1752600" y="2133600"/>
            <a:ext cx="5118100" cy="558800"/>
          </a:xfrm>
          <a:prstGeom prst="rect">
            <a:avLst/>
          </a:prstGeom>
        </p:spPr>
      </p:pic>
      <p:pic>
        <p:nvPicPr>
          <p:cNvPr id="6" name="图片 5">
            <a:extLst>
              <a:ext uri="{FF2B5EF4-FFF2-40B4-BE49-F238E27FC236}">
                <a16:creationId xmlns:a16="http://schemas.microsoft.com/office/drawing/2014/main" id="{C9DEE98C-752B-1B46-B594-AA43DE0172EE}"/>
              </a:ext>
            </a:extLst>
          </p:cNvPr>
          <p:cNvPicPr>
            <a:picLocks noChangeAspect="1"/>
          </p:cNvPicPr>
          <p:nvPr/>
        </p:nvPicPr>
        <p:blipFill>
          <a:blip r:embed="rId5"/>
          <a:stretch>
            <a:fillRect/>
          </a:stretch>
        </p:blipFill>
        <p:spPr>
          <a:xfrm>
            <a:off x="2286000" y="2886529"/>
            <a:ext cx="4445000" cy="520700"/>
          </a:xfrm>
          <a:prstGeom prst="rect">
            <a:avLst/>
          </a:prstGeom>
        </p:spPr>
      </p:pic>
    </p:spTree>
    <p:extLst>
      <p:ext uri="{BB962C8B-B14F-4D97-AF65-F5344CB8AC3E}">
        <p14:creationId xmlns:p14="http://schemas.microsoft.com/office/powerpoint/2010/main" val="3440461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DEBE5-D0EF-1740-99AD-C11F66DF5B90}"/>
              </a:ext>
            </a:extLst>
          </p:cNvPr>
          <p:cNvSpPr>
            <a:spLocks noGrp="1"/>
          </p:cNvSpPr>
          <p:nvPr>
            <p:ph type="title"/>
          </p:nvPr>
        </p:nvSpPr>
        <p:spPr>
          <a:xfrm>
            <a:off x="228600" y="569136"/>
            <a:ext cx="8686800" cy="685800"/>
          </a:xfrm>
        </p:spPr>
        <p:txBody>
          <a:bodyPr/>
          <a:lstStyle/>
          <a:p>
            <a:r>
              <a:rPr kumimoji="1" lang="en-US" altLang="zh-CN" sz="2800"/>
              <a:t>Evaluator</a:t>
            </a:r>
            <a:endParaRPr kumimoji="1" lang="zh-CN" altLang="en-US" sz="280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59C03A2-0FB2-494F-AE41-735408B6C8C9}"/>
                  </a:ext>
                </a:extLst>
              </p:cNvPr>
              <p:cNvSpPr>
                <a:spLocks noGrp="1"/>
              </p:cNvSpPr>
              <p:nvPr>
                <p:ph idx="1"/>
              </p:nvPr>
            </p:nvSpPr>
            <p:spPr>
              <a:xfrm>
                <a:off x="0" y="1143000"/>
                <a:ext cx="9144000" cy="5486400"/>
              </a:xfrm>
            </p:spPr>
            <p:txBody>
              <a:bodyPr/>
              <a:lstStyle/>
              <a:p>
                <a:pPr>
                  <a:lnSpc>
                    <a:spcPct val="100000"/>
                  </a:lnSpc>
                </a:pPr>
                <a:r>
                  <a:rPr kumimoji="1" lang="en-US" altLang="zh-CN" sz="2000" b="1"/>
                  <a:t>Mapping and Scheduling: </a:t>
                </a:r>
                <a:r>
                  <a:rPr kumimoji="1" lang="en-US" altLang="zh-CN" sz="2000"/>
                  <a:t>Identified DNN architectures  and sub-accelerator are given by controller. We need to get the hardware metrics including latency </a:t>
                </a:r>
                <a14:m>
                  <m:oMath xmlns:m="http://schemas.openxmlformats.org/officeDocument/2006/math">
                    <m:r>
                      <a:rPr kumimoji="1" lang="en-US" altLang="zh-CN" sz="2000" b="0" i="1">
                        <a:latin typeface="Cambria Math" panose="02040503050406030204" pitchFamily="18" charset="0"/>
                      </a:rPr>
                      <m:t>𝑟𝑙</m:t>
                    </m:r>
                  </m:oMath>
                </a14:m>
                <a:r>
                  <a:rPr kumimoji="1" lang="en-US" altLang="zh-CN" sz="2000"/>
                  <a:t>, energy </a:t>
                </a:r>
                <a14:m>
                  <m:oMath xmlns:m="http://schemas.openxmlformats.org/officeDocument/2006/math">
                    <m:r>
                      <a:rPr kumimoji="1" lang="en-US" altLang="zh-CN" sz="2000" b="0" i="1">
                        <a:latin typeface="Cambria Math" panose="02040503050406030204" pitchFamily="18" charset="0"/>
                      </a:rPr>
                      <m:t>𝑟𝑒</m:t>
                    </m:r>
                  </m:oMath>
                </a14:m>
                <a:r>
                  <a:rPr kumimoji="1" lang="en-US" altLang="zh-CN" sz="2000"/>
                  <a:t>, and area </a:t>
                </a:r>
                <a14:m>
                  <m:oMath xmlns:m="http://schemas.openxmlformats.org/officeDocument/2006/math">
                    <m:r>
                      <a:rPr kumimoji="1" lang="en-US" altLang="zh-CN" sz="2000" b="0" i="1">
                        <a:latin typeface="Cambria Math" panose="02040503050406030204" pitchFamily="18" charset="0"/>
                      </a:rPr>
                      <m:t>𝑟𝑎</m:t>
                    </m:r>
                  </m:oMath>
                </a14:m>
                <a:r>
                  <a:rPr kumimoji="1" lang="en-US" altLang="zh-CN" sz="2000"/>
                  <a:t>.  NASAIC incorporates the state-of- the-art cost model, </a:t>
                </a:r>
                <a:r>
                  <a:rPr kumimoji="1" lang="en-US" altLang="zh-CN" sz="2000" b="1">
                    <a:highlight>
                      <a:srgbClr val="FF0000"/>
                    </a:highlight>
                  </a:rPr>
                  <a:t>MAESTRO</a:t>
                </a:r>
                <a:r>
                  <a:rPr kumimoji="1" lang="en-US" altLang="zh-CN" sz="2000"/>
                  <a:t>, and a mapping and scheduling algorithm to obtain the above metrics. </a:t>
                </a:r>
              </a:p>
              <a:p>
                <a:pPr lvl="1"/>
                <a:r>
                  <a:rPr lang="en" altLang="zh-CN" dirty="0"/>
                  <a:t>area </a:t>
                </a:r>
                <a14:m>
                  <m:oMath xmlns:m="http://schemas.openxmlformats.org/officeDocument/2006/math">
                    <m:r>
                      <a:rPr kumimoji="1" lang="en-US" altLang="zh-CN" i="1">
                        <a:latin typeface="Cambria Math" panose="02040503050406030204" pitchFamily="18" charset="0"/>
                      </a:rPr>
                      <m:t>𝑟𝑎</m:t>
                    </m:r>
                  </m:oMath>
                </a14:m>
                <a:r>
                  <a:rPr lang="en" altLang="zh-CN" dirty="0"/>
                  <a:t> is directly from MAESTRO with the given sub-accelerator AIC;</a:t>
                </a:r>
              </a:p>
              <a:p>
                <a:pPr lvl="1"/>
                <a:r>
                  <a:rPr lang="en" altLang="zh-CN" dirty="0"/>
                  <a:t>latency </a:t>
                </a:r>
                <a14:m>
                  <m:oMath xmlns:m="http://schemas.openxmlformats.org/officeDocument/2006/math">
                    <m:r>
                      <a:rPr kumimoji="1" lang="en-US" altLang="zh-CN" i="1">
                        <a:latin typeface="Cambria Math" panose="02040503050406030204" pitchFamily="18" charset="0"/>
                      </a:rPr>
                      <m:t>𝑟𝑙</m:t>
                    </m:r>
                  </m:oMath>
                </a14:m>
                <a:r>
                  <a:rPr lang="en" altLang="zh-CN" dirty="0"/>
                  <a:t> and energy </a:t>
                </a:r>
                <a14:m>
                  <m:oMath xmlns:m="http://schemas.openxmlformats.org/officeDocument/2006/math">
                    <m:r>
                      <a:rPr kumimoji="1" lang="en-US" altLang="zh-CN" i="1">
                        <a:latin typeface="Cambria Math" panose="02040503050406030204" pitchFamily="18" charset="0"/>
                      </a:rPr>
                      <m:t>𝑟𝑒</m:t>
                    </m:r>
                  </m:oMath>
                </a14:m>
                <a:r>
                  <a:rPr lang="en" altLang="zh-CN" dirty="0"/>
                  <a:t> are determined by the mapping and scheduling;</a:t>
                </a:r>
              </a:p>
              <a:p>
                <a:pPr marL="914400" lvl="1" indent="-457200">
                  <a:buFont typeface="+mj-lt"/>
                  <a:buAutoNum type="arabicPeriod"/>
                </a:pPr>
                <a:r>
                  <a:rPr lang="en" altLang="zh-CN" dirty="0"/>
                  <a:t>Input the layer configuration to MAESTRO to get the latency  and energy of each layer on different sub-accelerators. </a:t>
                </a:r>
              </a:p>
              <a:p>
                <a:pPr marL="914400" lvl="1" indent="-457200">
                  <a:buFont typeface="+mj-lt"/>
                  <a:buAutoNum type="arabicPeriod"/>
                </a:pPr>
                <a:r>
                  <a:rPr lang="en" altLang="zh-CN" dirty="0"/>
                  <a:t>determine the mapping and scheduling of each layer on one sub- accelerator, such that the energy cost </a:t>
                </a:r>
                <a14:m>
                  <m:oMath xmlns:m="http://schemas.openxmlformats.org/officeDocument/2006/math">
                    <m:r>
                      <a:rPr kumimoji="1" lang="en-US" altLang="zh-CN" i="1">
                        <a:latin typeface="Cambria Math" panose="02040503050406030204" pitchFamily="18" charset="0"/>
                      </a:rPr>
                      <m:t>𝑟𝑒</m:t>
                    </m:r>
                  </m:oMath>
                </a14:m>
                <a:r>
                  <a:rPr lang="en" altLang="zh-CN" dirty="0"/>
                  <a:t> is minimized while the latency </a:t>
                </a:r>
                <a14:m>
                  <m:oMath xmlns:m="http://schemas.openxmlformats.org/officeDocument/2006/math">
                    <m:r>
                      <a:rPr lang="en-US" altLang="zh-CN" b="0" i="1" dirty="0">
                        <a:latin typeface="Cambria Math" panose="02040503050406030204" pitchFamily="18" charset="0"/>
                      </a:rPr>
                      <m:t>𝑟𝑠</m:t>
                    </m:r>
                    <m:r>
                      <a:rPr lang="en-US" altLang="zh-CN" b="0" i="1" dirty="0">
                        <a:latin typeface="Cambria Math" panose="02040503050406030204" pitchFamily="18" charset="0"/>
                      </a:rPr>
                      <m:t> ≤</m:t>
                    </m:r>
                    <m:r>
                      <a:rPr lang="en-US" altLang="zh-CN" b="0" i="1" dirty="0">
                        <a:latin typeface="Cambria Math" panose="02040503050406030204" pitchFamily="18" charset="0"/>
                        <a:ea typeface="Cambria Math" panose="02040503050406030204" pitchFamily="18" charset="0"/>
                      </a:rPr>
                      <m:t>𝐿𝑆</m:t>
                    </m:r>
                  </m:oMath>
                </a14:m>
                <a:r>
                  <a:rPr lang="en" altLang="zh-CN" dirty="0"/>
                  <a:t>. </a:t>
                </a:r>
              </a:p>
              <a:p>
                <a:pPr marL="914400" lvl="1" indent="-457200">
                  <a:buFont typeface="+mj-lt"/>
                  <a:buAutoNum type="arabicPeriod"/>
                </a:pPr>
                <a:endParaRPr lang="en" altLang="zh-CN" dirty="0"/>
              </a:p>
              <a:p>
                <a:pPr marL="914400" lvl="1" indent="-457200">
                  <a:buFont typeface="+mj-lt"/>
                  <a:buAutoNum type="arabicPeriod"/>
                </a:pPr>
                <a:endParaRPr lang="en" altLang="zh-CN" dirty="0"/>
              </a:p>
              <a:p>
                <a:pPr marL="457200" lvl="1" indent="0">
                  <a:buNone/>
                </a:pPr>
                <a:r>
                  <a:rPr lang="en" altLang="zh-CN" dirty="0"/>
                  <a:t>where </a:t>
                </a:r>
                <a14:m>
                  <m:oMath xmlns:m="http://schemas.openxmlformats.org/officeDocument/2006/math">
                    <m:r>
                      <a:rPr lang="en-US" altLang="zh-CN" b="0" i="1" dirty="0">
                        <a:latin typeface="Cambria Math" panose="02040503050406030204" pitchFamily="18" charset="0"/>
                      </a:rPr>
                      <m:t>𝑏𝑙</m:t>
                    </m:r>
                    <m:r>
                      <a:rPr lang="en-US" altLang="zh-CN" b="0" i="1" dirty="0">
                        <a:latin typeface="Cambria Math" panose="02040503050406030204" pitchFamily="18" charset="0"/>
                      </a:rPr>
                      <m:t>, </m:t>
                    </m:r>
                    <m:r>
                      <a:rPr lang="en-US" altLang="zh-CN" b="0" i="1" dirty="0">
                        <a:latin typeface="Cambria Math" panose="02040503050406030204" pitchFamily="18" charset="0"/>
                      </a:rPr>
                      <m:t>𝑏𝑒</m:t>
                    </m:r>
                    <m:r>
                      <a:rPr lang="en-US" altLang="zh-CN" b="0" i="1" dirty="0">
                        <a:latin typeface="Cambria Math" panose="02040503050406030204" pitchFamily="18" charset="0"/>
                      </a:rPr>
                      <m:t>, </m:t>
                    </m:r>
                    <m:r>
                      <a:rPr lang="en-US" altLang="zh-CN" b="0" i="1" dirty="0">
                        <a:latin typeface="Cambria Math" panose="02040503050406030204" pitchFamily="18" charset="0"/>
                      </a:rPr>
                      <m:t>𝑏𝑎</m:t>
                    </m:r>
                  </m:oMath>
                </a14:m>
                <a:r>
                  <a:rPr lang="en" altLang="zh-CN"/>
                  <a:t> are the upper bounds for the metrics.</a:t>
                </a:r>
              </a:p>
              <a:p>
                <a:pPr marL="914400" lvl="1" indent="-457200">
                  <a:buFont typeface="+mj-lt"/>
                  <a:buAutoNum type="arabicPeriod"/>
                </a:pPr>
                <a:endParaRPr lang="en" altLang="zh-CN" dirty="0"/>
              </a:p>
              <a:p>
                <a:pPr marL="914400" lvl="1" indent="-457200">
                  <a:buFont typeface="+mj-lt"/>
                  <a:buAutoNum type="arabicPeriod"/>
                </a:pPr>
                <a:endParaRPr lang="en" altLang="zh-CN" dirty="0"/>
              </a:p>
              <a:p>
                <a:pPr marL="457200" lvl="1" indent="0">
                  <a:buNone/>
                </a:pPr>
                <a:r>
                  <a:rPr lang="en" altLang="zh-CN" dirty="0"/>
                  <a:t> </a:t>
                </a:r>
                <a:endParaRPr lang="en" altLang="zh-CN" sz="1200"/>
              </a:p>
              <a:p>
                <a:pPr lvl="1"/>
                <a:endParaRPr lang="en" altLang="zh-CN" sz="1200"/>
              </a:p>
              <a:p>
                <a:pPr lvl="1"/>
                <a:endParaRPr kumimoji="1" lang="en-US" altLang="zh-CN" sz="1200"/>
              </a:p>
              <a:p>
                <a:pPr>
                  <a:lnSpc>
                    <a:spcPct val="100000"/>
                  </a:lnSpc>
                </a:pPr>
                <a:endParaRPr kumimoji="1" lang="en-US" altLang="zh-CN" sz="2000"/>
              </a:p>
              <a:p>
                <a:endParaRPr kumimoji="1" lang="en-US" altLang="zh-CN" sz="2000"/>
              </a:p>
              <a:p>
                <a:endParaRPr kumimoji="1" lang="zh-CN" altLang="en-US" sz="2000"/>
              </a:p>
            </p:txBody>
          </p:sp>
        </mc:Choice>
        <mc:Fallback xmlns="">
          <p:sp>
            <p:nvSpPr>
              <p:cNvPr id="3" name="内容占位符 2">
                <a:extLst>
                  <a:ext uri="{FF2B5EF4-FFF2-40B4-BE49-F238E27FC236}">
                    <a16:creationId xmlns:a16="http://schemas.microsoft.com/office/drawing/2014/main" id="{959C03A2-0FB2-494F-AE41-735408B6C8C9}"/>
                  </a:ext>
                </a:extLst>
              </p:cNvPr>
              <p:cNvSpPr>
                <a:spLocks noGrp="1" noRot="1" noChangeAspect="1" noMove="1" noResize="1" noEditPoints="1" noAdjustHandles="1" noChangeArrowheads="1" noChangeShapeType="1" noTextEdit="1"/>
              </p:cNvSpPr>
              <p:nvPr>
                <p:ph idx="1"/>
              </p:nvPr>
            </p:nvSpPr>
            <p:spPr>
              <a:xfrm>
                <a:off x="0" y="1143000"/>
                <a:ext cx="9144000" cy="5486400"/>
              </a:xfrm>
              <a:blipFill>
                <a:blip r:embed="rId3"/>
                <a:stretch>
                  <a:fillRect l="-139" t="-693" r="-139"/>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0B1CB1BB-1774-A849-A967-05582F386B12}"/>
              </a:ext>
            </a:extLst>
          </p:cNvPr>
          <p:cNvSpPr>
            <a:spLocks noGrp="1"/>
          </p:cNvSpPr>
          <p:nvPr>
            <p:ph type="sldNum" sz="quarter" idx="11"/>
          </p:nvPr>
        </p:nvSpPr>
        <p:spPr/>
        <p:txBody>
          <a:bodyPr/>
          <a:lstStyle/>
          <a:p>
            <a:pPr>
              <a:defRPr/>
            </a:pPr>
            <a:fld id="{0581BA8F-9364-4F3B-9ECC-1CBC2CDE499B}" type="slidenum">
              <a:rPr lang="en-US" altLang="zh-CN"/>
              <a:t>16</a:t>
            </a:fld>
            <a:endParaRPr lang="en-US" altLang="zh-CN" dirty="0"/>
          </a:p>
        </p:txBody>
      </p:sp>
      <p:pic>
        <p:nvPicPr>
          <p:cNvPr id="6" name="图片 5">
            <a:extLst>
              <a:ext uri="{FF2B5EF4-FFF2-40B4-BE49-F238E27FC236}">
                <a16:creationId xmlns:a16="http://schemas.microsoft.com/office/drawing/2014/main" id="{C578A277-05C6-B349-8A9B-EC2AC43AFADD}"/>
              </a:ext>
            </a:extLst>
          </p:cNvPr>
          <p:cNvPicPr>
            <a:picLocks noChangeAspect="1"/>
          </p:cNvPicPr>
          <p:nvPr/>
        </p:nvPicPr>
        <p:blipFill>
          <a:blip r:embed="rId4"/>
          <a:stretch>
            <a:fillRect/>
          </a:stretch>
        </p:blipFill>
        <p:spPr>
          <a:xfrm>
            <a:off x="685800" y="5105400"/>
            <a:ext cx="7543800" cy="673100"/>
          </a:xfrm>
          <a:prstGeom prst="rect">
            <a:avLst/>
          </a:prstGeom>
        </p:spPr>
      </p:pic>
    </p:spTree>
    <p:extLst>
      <p:ext uri="{BB962C8B-B14F-4D97-AF65-F5344CB8AC3E}">
        <p14:creationId xmlns:p14="http://schemas.microsoft.com/office/powerpoint/2010/main" val="2181146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DEBE5-D0EF-1740-99AD-C11F66DF5B90}"/>
              </a:ext>
            </a:extLst>
          </p:cNvPr>
          <p:cNvSpPr>
            <a:spLocks noGrp="1"/>
          </p:cNvSpPr>
          <p:nvPr>
            <p:ph type="title"/>
          </p:nvPr>
        </p:nvSpPr>
        <p:spPr/>
        <p:txBody>
          <a:bodyPr/>
          <a:lstStyle/>
          <a:p>
            <a:r>
              <a:rPr kumimoji="1" lang="en-US" altLang="zh-CN"/>
              <a:t>Workloads and Datasets</a:t>
            </a:r>
            <a:endParaRPr kumimoji="1" lang="zh-CN" altLang="en-US"/>
          </a:p>
        </p:txBody>
      </p:sp>
      <p:sp>
        <p:nvSpPr>
          <p:cNvPr id="3" name="内容占位符 2">
            <a:extLst>
              <a:ext uri="{FF2B5EF4-FFF2-40B4-BE49-F238E27FC236}">
                <a16:creationId xmlns:a16="http://schemas.microsoft.com/office/drawing/2014/main" id="{959C03A2-0FB2-494F-AE41-735408B6C8C9}"/>
              </a:ext>
            </a:extLst>
          </p:cNvPr>
          <p:cNvSpPr>
            <a:spLocks noGrp="1"/>
          </p:cNvSpPr>
          <p:nvPr>
            <p:ph idx="1"/>
          </p:nvPr>
        </p:nvSpPr>
        <p:spPr>
          <a:xfrm>
            <a:off x="457200" y="1524000"/>
            <a:ext cx="8458200" cy="4876800"/>
          </a:xfrm>
        </p:spPr>
        <p:txBody>
          <a:bodyPr/>
          <a:lstStyle/>
          <a:p>
            <a:pPr>
              <a:lnSpc>
                <a:spcPct val="100000"/>
              </a:lnSpc>
            </a:pPr>
            <a:r>
              <a:rPr lang="en" altLang="zh-CN" sz="2000" b="1" dirty="0"/>
              <a:t>Workloads:</a:t>
            </a:r>
          </a:p>
          <a:p>
            <a:pPr lvl="1"/>
            <a:r>
              <a:rPr lang="en" altLang="zh-CN" b="1" dirty="0"/>
              <a:t>W1: </a:t>
            </a:r>
            <a:r>
              <a:rPr lang="en" altLang="zh-CN" dirty="0"/>
              <a:t>Tasks on one classification dataset (CIFAR-10) and one segmentation dataset (Nuclei). </a:t>
            </a:r>
          </a:p>
          <a:p>
            <a:pPr lvl="1"/>
            <a:r>
              <a:rPr lang="en" altLang="zh-CN" b="1" dirty="0"/>
              <a:t>W2: </a:t>
            </a:r>
            <a:r>
              <a:rPr lang="en" altLang="zh-CN" dirty="0"/>
              <a:t>Tasks on two classification datasets (CIFAR-10, STL-10).</a:t>
            </a:r>
          </a:p>
          <a:p>
            <a:pPr lvl="1"/>
            <a:r>
              <a:rPr lang="en" altLang="zh-CN" b="1" dirty="0"/>
              <a:t>W3: </a:t>
            </a:r>
            <a:r>
              <a:rPr lang="en" altLang="zh-CN" dirty="0"/>
              <a:t>Tasks on the same classification dataset (CIFAR-10). </a:t>
            </a:r>
            <a:endParaRPr lang="en" altLang="zh-CN"/>
          </a:p>
          <a:p>
            <a:pPr lvl="1"/>
            <a:endParaRPr lang="en" altLang="zh-CN"/>
          </a:p>
          <a:p>
            <a:pPr lvl="1"/>
            <a:endParaRPr kumimoji="1" lang="en-US" altLang="zh-CN"/>
          </a:p>
        </p:txBody>
      </p:sp>
      <p:sp>
        <p:nvSpPr>
          <p:cNvPr id="4" name="灯片编号占位符 3">
            <a:extLst>
              <a:ext uri="{FF2B5EF4-FFF2-40B4-BE49-F238E27FC236}">
                <a16:creationId xmlns:a16="http://schemas.microsoft.com/office/drawing/2014/main" id="{0B1CB1BB-1774-A849-A967-05582F386B12}"/>
              </a:ext>
            </a:extLst>
          </p:cNvPr>
          <p:cNvSpPr>
            <a:spLocks noGrp="1"/>
          </p:cNvSpPr>
          <p:nvPr>
            <p:ph type="sldNum" sz="quarter" idx="11"/>
          </p:nvPr>
        </p:nvSpPr>
        <p:spPr/>
        <p:txBody>
          <a:bodyPr/>
          <a:lstStyle/>
          <a:p>
            <a:pPr>
              <a:defRPr/>
            </a:pPr>
            <a:fld id="{0581BA8F-9364-4F3B-9ECC-1CBC2CDE499B}" type="slidenum">
              <a:rPr lang="en-US" altLang="zh-CN"/>
              <a:t>17</a:t>
            </a:fld>
            <a:endParaRPr lang="en-US" altLang="zh-CN" dirty="0"/>
          </a:p>
        </p:txBody>
      </p:sp>
    </p:spTree>
    <p:extLst>
      <p:ext uri="{BB962C8B-B14F-4D97-AF65-F5344CB8AC3E}">
        <p14:creationId xmlns:p14="http://schemas.microsoft.com/office/powerpoint/2010/main" val="2334892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DEBE5-D0EF-1740-99AD-C11F66DF5B90}"/>
              </a:ext>
            </a:extLst>
          </p:cNvPr>
          <p:cNvSpPr>
            <a:spLocks noGrp="1"/>
          </p:cNvSpPr>
          <p:nvPr>
            <p:ph type="title"/>
          </p:nvPr>
        </p:nvSpPr>
        <p:spPr/>
        <p:txBody>
          <a:bodyPr/>
          <a:lstStyle/>
          <a:p>
            <a:r>
              <a:rPr kumimoji="1" lang="en-US" altLang="zh-CN"/>
              <a:t>Search</a:t>
            </a:r>
            <a:r>
              <a:rPr kumimoji="1" lang="zh-CN" altLang="en-US"/>
              <a:t> </a:t>
            </a:r>
            <a:r>
              <a:rPr kumimoji="1" lang="en-US" altLang="zh-CN"/>
              <a:t>Spaces</a:t>
            </a:r>
            <a:r>
              <a:rPr kumimoji="1" lang="zh-CN" altLang="en-US"/>
              <a:t> </a:t>
            </a:r>
            <a:r>
              <a:rPr kumimoji="1" lang="en-US" altLang="zh-CN"/>
              <a:t>and</a:t>
            </a:r>
            <a:r>
              <a:rPr kumimoji="1" lang="zh-CN" altLang="en-US"/>
              <a:t> </a:t>
            </a:r>
            <a:r>
              <a:rPr kumimoji="1" lang="en-US" altLang="zh-CN"/>
              <a:t>limitations</a:t>
            </a:r>
            <a:endParaRPr kumimoji="1" lang="zh-CN" altLang="en-US"/>
          </a:p>
        </p:txBody>
      </p:sp>
      <p:sp>
        <p:nvSpPr>
          <p:cNvPr id="3" name="内容占位符 2">
            <a:extLst>
              <a:ext uri="{FF2B5EF4-FFF2-40B4-BE49-F238E27FC236}">
                <a16:creationId xmlns:a16="http://schemas.microsoft.com/office/drawing/2014/main" id="{959C03A2-0FB2-494F-AE41-735408B6C8C9}"/>
              </a:ext>
            </a:extLst>
          </p:cNvPr>
          <p:cNvSpPr>
            <a:spLocks noGrp="1"/>
          </p:cNvSpPr>
          <p:nvPr>
            <p:ph idx="1"/>
          </p:nvPr>
        </p:nvSpPr>
        <p:spPr>
          <a:xfrm>
            <a:off x="457200" y="1524000"/>
            <a:ext cx="8458200" cy="4876800"/>
          </a:xfrm>
        </p:spPr>
        <p:txBody>
          <a:bodyPr/>
          <a:lstStyle/>
          <a:p>
            <a:pPr>
              <a:lnSpc>
                <a:spcPct val="100000"/>
              </a:lnSpc>
            </a:pPr>
            <a:r>
              <a:rPr lang="en" altLang="zh-CN" sz="2000" b="1" dirty="0"/>
              <a:t>Backbone and Search space of Architecture:</a:t>
            </a:r>
          </a:p>
          <a:p>
            <a:pPr lvl="1"/>
            <a:r>
              <a:rPr kumimoji="1" lang="en-US" altLang="zh-CN"/>
              <a:t>Classification -- Resnet9 -- </a:t>
            </a:r>
            <a:r>
              <a:rPr kumimoji="1" lang="en" altLang="zh-CN" dirty="0"/>
              <a:t>T</a:t>
            </a:r>
            <a:r>
              <a:rPr lang="en" altLang="zh-CN" dirty="0"/>
              <a:t>he number of convolution layer and the number of filter channels for each residual block;</a:t>
            </a:r>
          </a:p>
          <a:p>
            <a:pPr lvl="1"/>
            <a:r>
              <a:rPr lang="en" altLang="zh-CN" dirty="0"/>
              <a:t>Segmentation – U-Net -- The number of height and filter channel number in each layer;</a:t>
            </a:r>
            <a:endParaRPr lang="en" altLang="zh-CN" sz="2000" b="1" dirty="0"/>
          </a:p>
          <a:p>
            <a:pPr>
              <a:lnSpc>
                <a:spcPct val="100000"/>
              </a:lnSpc>
            </a:pPr>
            <a:r>
              <a:rPr lang="en" altLang="zh-CN" sz="2000" b="1" dirty="0"/>
              <a:t>Hardware Configuration:</a:t>
            </a:r>
          </a:p>
          <a:p>
            <a:pPr lvl="1"/>
            <a:r>
              <a:rPr lang="en" altLang="zh-CN" dirty="0"/>
              <a:t>The maximum number of PEs to be 4096 and the maximum NoC bandwidth to be 64GB/s;</a:t>
            </a:r>
          </a:p>
          <a:p>
            <a:pPr lvl="1"/>
            <a:r>
              <a:rPr lang="en" altLang="zh-CN" dirty="0"/>
              <a:t>Each sub-accelerator uses one of the following dataflows: Shidiannao, NVDLA, and row-stationary style. </a:t>
            </a:r>
          </a:p>
          <a:p>
            <a:pPr lvl="1"/>
            <a:r>
              <a:rPr lang="en" altLang="zh-CN" dirty="0"/>
              <a:t>Design specifications, including Latency (cycles), Energy (nJ), Area (</a:t>
            </a:r>
            <a:r>
              <a:rPr lang="el-GR" altLang="zh-CN" dirty="0"/>
              <a:t>μ</a:t>
            </a:r>
            <a:r>
              <a:rPr lang="en" altLang="zh-CN" dirty="0"/>
              <a:t>m2), for each application workload as follows: ⟨8e5, 2e9, 4e9⟩ for W 1; ⟨1e6, 3.5e9, 4e9⟩ for W2; ⟨4e5,1e9,4e9⟩ for W3. </a:t>
            </a:r>
            <a:endParaRPr lang="en" altLang="zh-CN"/>
          </a:p>
          <a:p>
            <a:pPr lvl="1"/>
            <a:endParaRPr lang="en" altLang="zh-CN"/>
          </a:p>
          <a:p>
            <a:pPr lvl="1"/>
            <a:endParaRPr lang="en" altLang="zh-CN"/>
          </a:p>
          <a:p>
            <a:pPr lvl="1"/>
            <a:endParaRPr lang="en" altLang="zh-CN"/>
          </a:p>
          <a:p>
            <a:pPr lvl="1"/>
            <a:endParaRPr lang="en" altLang="zh-CN" b="1" dirty="0"/>
          </a:p>
          <a:p>
            <a:pPr lvl="1"/>
            <a:endParaRPr lang="en" altLang="zh-CN" sz="1200" b="1" dirty="0"/>
          </a:p>
          <a:p>
            <a:pPr marL="457200" lvl="1" indent="0">
              <a:buNone/>
            </a:pPr>
            <a:endParaRPr lang="en" altLang="zh-CN"/>
          </a:p>
          <a:p>
            <a:pPr lvl="1"/>
            <a:endParaRPr lang="en" altLang="zh-CN"/>
          </a:p>
          <a:p>
            <a:pPr lvl="1"/>
            <a:endParaRPr kumimoji="1" lang="en-US" altLang="zh-CN"/>
          </a:p>
        </p:txBody>
      </p:sp>
      <p:sp>
        <p:nvSpPr>
          <p:cNvPr id="4" name="灯片编号占位符 3">
            <a:extLst>
              <a:ext uri="{FF2B5EF4-FFF2-40B4-BE49-F238E27FC236}">
                <a16:creationId xmlns:a16="http://schemas.microsoft.com/office/drawing/2014/main" id="{0B1CB1BB-1774-A849-A967-05582F386B12}"/>
              </a:ext>
            </a:extLst>
          </p:cNvPr>
          <p:cNvSpPr>
            <a:spLocks noGrp="1"/>
          </p:cNvSpPr>
          <p:nvPr>
            <p:ph type="sldNum" sz="quarter" idx="11"/>
          </p:nvPr>
        </p:nvSpPr>
        <p:spPr/>
        <p:txBody>
          <a:bodyPr/>
          <a:lstStyle/>
          <a:p>
            <a:pPr>
              <a:defRPr/>
            </a:pPr>
            <a:fld id="{0581BA8F-9364-4F3B-9ECC-1CBC2CDE499B}" type="slidenum">
              <a:rPr lang="en-US" altLang="zh-CN"/>
              <a:t>18</a:t>
            </a:fld>
            <a:endParaRPr lang="en-US" altLang="zh-CN" dirty="0"/>
          </a:p>
        </p:txBody>
      </p:sp>
    </p:spTree>
    <p:extLst>
      <p:ext uri="{BB962C8B-B14F-4D97-AF65-F5344CB8AC3E}">
        <p14:creationId xmlns:p14="http://schemas.microsoft.com/office/powerpoint/2010/main" val="1826137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DEBE5-D0EF-1740-99AD-C11F66DF5B90}"/>
              </a:ext>
            </a:extLst>
          </p:cNvPr>
          <p:cNvSpPr>
            <a:spLocks noGrp="1"/>
          </p:cNvSpPr>
          <p:nvPr>
            <p:ph type="title"/>
          </p:nvPr>
        </p:nvSpPr>
        <p:spPr>
          <a:xfrm>
            <a:off x="206829" y="528672"/>
            <a:ext cx="8686800" cy="685800"/>
          </a:xfrm>
        </p:spPr>
        <p:txBody>
          <a:bodyPr/>
          <a:lstStyle/>
          <a:p>
            <a:r>
              <a:rPr kumimoji="1" lang="en-US" altLang="zh-CN" sz="2800"/>
              <a:t>Experiments -- Design Space Exploration</a:t>
            </a:r>
            <a:endParaRPr kumimoji="1" lang="zh-CN" altLang="en-US" sz="2800"/>
          </a:p>
        </p:txBody>
      </p:sp>
      <p:sp>
        <p:nvSpPr>
          <p:cNvPr id="3" name="内容占位符 2">
            <a:extLst>
              <a:ext uri="{FF2B5EF4-FFF2-40B4-BE49-F238E27FC236}">
                <a16:creationId xmlns:a16="http://schemas.microsoft.com/office/drawing/2014/main" id="{959C03A2-0FB2-494F-AE41-735408B6C8C9}"/>
              </a:ext>
            </a:extLst>
          </p:cNvPr>
          <p:cNvSpPr>
            <a:spLocks noGrp="1"/>
          </p:cNvSpPr>
          <p:nvPr>
            <p:ph idx="1"/>
          </p:nvPr>
        </p:nvSpPr>
        <p:spPr>
          <a:xfrm>
            <a:off x="457200" y="1066800"/>
            <a:ext cx="8229600" cy="4876800"/>
          </a:xfrm>
        </p:spPr>
        <p:txBody>
          <a:bodyPr/>
          <a:lstStyle/>
          <a:p>
            <a:pPr marL="457200" indent="-457200">
              <a:lnSpc>
                <a:spcPct val="80000"/>
              </a:lnSpc>
              <a:buFont typeface="+mj-lt"/>
              <a:buAutoNum type="arabicPeriod"/>
            </a:pPr>
            <a:r>
              <a:rPr lang="en" altLang="zh-CN" sz="2000" dirty="0"/>
              <a:t>All the explored solutions meet the design specifications;</a:t>
            </a:r>
            <a:endParaRPr lang="en" altLang="zh-CN" sz="2000"/>
          </a:p>
          <a:p>
            <a:pPr marL="457200" indent="-457200">
              <a:lnSpc>
                <a:spcPct val="80000"/>
              </a:lnSpc>
              <a:buFont typeface="+mj-lt"/>
              <a:buAutoNum type="arabicPeriod"/>
            </a:pPr>
            <a:r>
              <a:rPr lang="en" altLang="zh-CN" sz="2000" dirty="0"/>
              <a:t>The identified solutions have high accuracy ;</a:t>
            </a:r>
          </a:p>
          <a:p>
            <a:pPr marL="457200" indent="-457200">
              <a:lnSpc>
                <a:spcPct val="80000"/>
              </a:lnSpc>
              <a:buFont typeface="+mj-lt"/>
              <a:buAutoNum type="arabicPeriod"/>
            </a:pPr>
            <a:r>
              <a:rPr lang="en" altLang="zh-CN" sz="2000" dirty="0"/>
              <a:t>Best solutions of W1 and W3 are quite close to the boundary defined by one of the three design specs </a:t>
            </a:r>
            <a:r>
              <a:rPr lang="en" altLang="zh-CN" sz="2000" dirty="0">
                <a:sym typeface="Wingdings" pitchFamily="2" charset="2"/>
              </a:rPr>
              <a:t> </a:t>
            </a:r>
            <a:r>
              <a:rPr lang="en" altLang="zh-CN" sz="2000" dirty="0"/>
              <a:t>in these cases the accuracy is bounded by resources. </a:t>
            </a:r>
          </a:p>
          <a:p>
            <a:pPr marL="400050" lvl="1" indent="0">
              <a:lnSpc>
                <a:spcPct val="80000"/>
              </a:lnSpc>
              <a:buNone/>
            </a:pPr>
            <a:r>
              <a:rPr lang="zh-CN" altLang="en-US" dirty="0">
                <a:solidFill>
                  <a:schemeClr val="tx1"/>
                </a:solidFill>
                <a:cs typeface="+mn-cs"/>
              </a:rPr>
              <a:t> </a:t>
            </a:r>
            <a:r>
              <a:rPr lang="en-US" altLang="zh-CN" dirty="0">
                <a:solidFill>
                  <a:schemeClr val="tx1"/>
                </a:solidFill>
                <a:cs typeface="+mn-cs"/>
              </a:rPr>
              <a:t>Best solution of W2 </a:t>
            </a:r>
            <a:r>
              <a:rPr lang="en" altLang="zh-CN" dirty="0">
                <a:solidFill>
                  <a:schemeClr val="tx1"/>
                </a:solidFill>
                <a:cs typeface="+mn-cs"/>
              </a:rPr>
              <a:t>is farther away from the specs, the best </a:t>
            </a:r>
            <a:r>
              <a:rPr lang="zh-CN" altLang="en-US" dirty="0">
                <a:solidFill>
                  <a:schemeClr val="tx1"/>
                </a:solidFill>
                <a:cs typeface="+mn-cs"/>
              </a:rPr>
              <a:t>  </a:t>
            </a:r>
            <a:r>
              <a:rPr lang="en" altLang="zh-CN" dirty="0">
                <a:solidFill>
                  <a:schemeClr val="tx1"/>
                </a:solidFill>
                <a:cs typeface="+mn-cs"/>
              </a:rPr>
              <a:t>solution may not always be the one closest to the specs.</a:t>
            </a:r>
          </a:p>
          <a:p>
            <a:pPr marL="400050" lvl="1" indent="0">
              <a:lnSpc>
                <a:spcPct val="80000"/>
              </a:lnSpc>
              <a:buNone/>
            </a:pPr>
            <a:r>
              <a:rPr lang="en" altLang="zh-CN" dirty="0">
                <a:solidFill>
                  <a:schemeClr val="tx1"/>
                </a:solidFill>
                <a:cs typeface="+mn-cs"/>
              </a:rPr>
              <a:t> </a:t>
            </a:r>
          </a:p>
          <a:p>
            <a:pPr marL="400050" lvl="1" indent="0">
              <a:lnSpc>
                <a:spcPct val="80000"/>
              </a:lnSpc>
              <a:buNone/>
            </a:pPr>
            <a:endParaRPr lang="en" altLang="zh-CN" sz="1200" dirty="0"/>
          </a:p>
          <a:p>
            <a:pPr marL="457200" indent="-457200">
              <a:lnSpc>
                <a:spcPct val="100000"/>
              </a:lnSpc>
              <a:buFont typeface="+mj-lt"/>
              <a:buAutoNum type="arabicPeriod"/>
            </a:pPr>
            <a:r>
              <a:rPr lang="en" altLang="zh-CN" sz="2000" dirty="0"/>
              <a:t> </a:t>
            </a:r>
          </a:p>
          <a:p>
            <a:pPr marL="457200" indent="-457200">
              <a:lnSpc>
                <a:spcPct val="100000"/>
              </a:lnSpc>
              <a:buFont typeface="+mj-lt"/>
              <a:buAutoNum type="arabicPeriod"/>
            </a:pPr>
            <a:endParaRPr lang="en" altLang="zh-CN" sz="2000" dirty="0"/>
          </a:p>
          <a:p>
            <a:pPr marL="457200" indent="-457200">
              <a:lnSpc>
                <a:spcPct val="100000"/>
              </a:lnSpc>
              <a:buFont typeface="+mj-lt"/>
              <a:buAutoNum type="arabicPeriod"/>
            </a:pPr>
            <a:endParaRPr lang="en" altLang="zh-CN" sz="2000" dirty="0"/>
          </a:p>
          <a:p>
            <a:pPr marL="457200" indent="-457200">
              <a:lnSpc>
                <a:spcPct val="100000"/>
              </a:lnSpc>
              <a:buFont typeface="+mj-lt"/>
              <a:buAutoNum type="arabicPeriod"/>
            </a:pPr>
            <a:endParaRPr kumimoji="1" lang="zh-CN" altLang="en-US" sz="2000" dirty="0"/>
          </a:p>
        </p:txBody>
      </p:sp>
      <p:sp>
        <p:nvSpPr>
          <p:cNvPr id="4" name="灯片编号占位符 3">
            <a:extLst>
              <a:ext uri="{FF2B5EF4-FFF2-40B4-BE49-F238E27FC236}">
                <a16:creationId xmlns:a16="http://schemas.microsoft.com/office/drawing/2014/main" id="{0B1CB1BB-1774-A849-A967-05582F386B12}"/>
              </a:ext>
            </a:extLst>
          </p:cNvPr>
          <p:cNvSpPr>
            <a:spLocks noGrp="1"/>
          </p:cNvSpPr>
          <p:nvPr>
            <p:ph type="sldNum" sz="quarter" idx="11"/>
          </p:nvPr>
        </p:nvSpPr>
        <p:spPr/>
        <p:txBody>
          <a:bodyPr/>
          <a:lstStyle/>
          <a:p>
            <a:pPr>
              <a:defRPr/>
            </a:pPr>
            <a:fld id="{0581BA8F-9364-4F3B-9ECC-1CBC2CDE499B}" type="slidenum">
              <a:rPr lang="en-US" altLang="zh-CN"/>
              <a:t>19</a:t>
            </a:fld>
            <a:endParaRPr lang="en-US" altLang="zh-CN" dirty="0"/>
          </a:p>
        </p:txBody>
      </p:sp>
      <p:pic>
        <p:nvPicPr>
          <p:cNvPr id="5" name="图片 4">
            <a:extLst>
              <a:ext uri="{FF2B5EF4-FFF2-40B4-BE49-F238E27FC236}">
                <a16:creationId xmlns:a16="http://schemas.microsoft.com/office/drawing/2014/main" id="{7CD1B918-702A-314B-ACF2-06D1C42729E7}"/>
              </a:ext>
            </a:extLst>
          </p:cNvPr>
          <p:cNvPicPr>
            <a:picLocks noChangeAspect="1"/>
          </p:cNvPicPr>
          <p:nvPr/>
        </p:nvPicPr>
        <p:blipFill>
          <a:blip r:embed="rId3"/>
          <a:stretch>
            <a:fillRect/>
          </a:stretch>
        </p:blipFill>
        <p:spPr>
          <a:xfrm>
            <a:off x="-21771" y="3912799"/>
            <a:ext cx="9144000" cy="2945201"/>
          </a:xfrm>
          <a:prstGeom prst="rect">
            <a:avLst/>
          </a:prstGeom>
        </p:spPr>
      </p:pic>
    </p:spTree>
    <p:extLst>
      <p:ext uri="{BB962C8B-B14F-4D97-AF65-F5344CB8AC3E}">
        <p14:creationId xmlns:p14="http://schemas.microsoft.com/office/powerpoint/2010/main" val="2035941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924E1-928A-4190-ACCF-8750F97C1805}"/>
              </a:ext>
            </a:extLst>
          </p:cNvPr>
          <p:cNvSpPr>
            <a:spLocks noGrp="1"/>
          </p:cNvSpPr>
          <p:nvPr>
            <p:ph type="title"/>
          </p:nvPr>
        </p:nvSpPr>
        <p:spPr/>
        <p:txBody>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10B6B420-8CC9-4C11-8BB9-117203B6FC8A}"/>
              </a:ext>
            </a:extLst>
          </p:cNvPr>
          <p:cNvSpPr>
            <a:spLocks noGrp="1"/>
          </p:cNvSpPr>
          <p:nvPr>
            <p:ph idx="1"/>
          </p:nvPr>
        </p:nvSpPr>
        <p:spPr/>
        <p:txBody>
          <a:bodyPr/>
          <a:lstStyle/>
          <a:p>
            <a:r>
              <a:rPr lang="en-US" altLang="zh-CN" dirty="0"/>
              <a:t>Background and Challenge</a:t>
            </a:r>
          </a:p>
          <a:p>
            <a:r>
              <a:rPr lang="en-US" altLang="zh-CN" dirty="0"/>
              <a:t>Problem Definition and Framework</a:t>
            </a:r>
          </a:p>
          <a:p>
            <a:r>
              <a:rPr lang="en-US" altLang="zh-CN" dirty="0"/>
              <a:t>Experiments and Thinking</a:t>
            </a:r>
            <a:endParaRPr lang="zh-CN" altLang="en-US" dirty="0"/>
          </a:p>
        </p:txBody>
      </p:sp>
      <p:sp>
        <p:nvSpPr>
          <p:cNvPr id="4" name="灯片编号占位符 3">
            <a:extLst>
              <a:ext uri="{FF2B5EF4-FFF2-40B4-BE49-F238E27FC236}">
                <a16:creationId xmlns:a16="http://schemas.microsoft.com/office/drawing/2014/main" id="{6DC4C318-0DFE-4D48-822C-705D3C583A09}"/>
              </a:ext>
            </a:extLst>
          </p:cNvPr>
          <p:cNvSpPr>
            <a:spLocks noGrp="1"/>
          </p:cNvSpPr>
          <p:nvPr>
            <p:ph type="sldNum" sz="quarter" idx="11"/>
          </p:nvPr>
        </p:nvSpPr>
        <p:spPr/>
        <p:txBody>
          <a:bodyPr/>
          <a:lstStyle/>
          <a:p>
            <a:pPr>
              <a:defRPr/>
            </a:pPr>
            <a:fld id="{0581BA8F-9364-4F3B-9ECC-1CBC2CDE499B}" type="slidenum">
              <a:rPr lang="en-US" altLang="zh-CN" smtClean="0"/>
              <a:t>2</a:t>
            </a:fld>
            <a:endParaRPr lang="en-US" altLang="zh-CN" dirty="0"/>
          </a:p>
        </p:txBody>
      </p:sp>
    </p:spTree>
    <p:extLst>
      <p:ext uri="{BB962C8B-B14F-4D97-AF65-F5344CB8AC3E}">
        <p14:creationId xmlns:p14="http://schemas.microsoft.com/office/powerpoint/2010/main" val="21550328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DEBE5-D0EF-1740-99AD-C11F66DF5B90}"/>
              </a:ext>
            </a:extLst>
          </p:cNvPr>
          <p:cNvSpPr>
            <a:spLocks noGrp="1"/>
          </p:cNvSpPr>
          <p:nvPr>
            <p:ph type="title"/>
          </p:nvPr>
        </p:nvSpPr>
        <p:spPr>
          <a:xfrm>
            <a:off x="206829" y="528672"/>
            <a:ext cx="8686800" cy="685800"/>
          </a:xfrm>
        </p:spPr>
        <p:txBody>
          <a:bodyPr/>
          <a:lstStyle/>
          <a:p>
            <a:r>
              <a:rPr kumimoji="1" lang="en-US" altLang="zh-CN" sz="2800"/>
              <a:t>Experiments – Results on Multiple Tasks</a:t>
            </a:r>
            <a:endParaRPr kumimoji="1" lang="zh-CN" altLang="en-US" sz="2800"/>
          </a:p>
        </p:txBody>
      </p:sp>
      <p:sp>
        <p:nvSpPr>
          <p:cNvPr id="3" name="内容占位符 2">
            <a:extLst>
              <a:ext uri="{FF2B5EF4-FFF2-40B4-BE49-F238E27FC236}">
                <a16:creationId xmlns:a16="http://schemas.microsoft.com/office/drawing/2014/main" id="{959C03A2-0FB2-494F-AE41-735408B6C8C9}"/>
              </a:ext>
            </a:extLst>
          </p:cNvPr>
          <p:cNvSpPr>
            <a:spLocks noGrp="1"/>
          </p:cNvSpPr>
          <p:nvPr>
            <p:ph idx="1"/>
          </p:nvPr>
        </p:nvSpPr>
        <p:spPr>
          <a:xfrm>
            <a:off x="457200" y="1066800"/>
            <a:ext cx="8610600" cy="4876800"/>
          </a:xfrm>
        </p:spPr>
        <p:txBody>
          <a:bodyPr/>
          <a:lstStyle/>
          <a:p>
            <a:pPr marL="457200" indent="-457200">
              <a:lnSpc>
                <a:spcPct val="80000"/>
              </a:lnSpc>
              <a:buFont typeface="+mj-lt"/>
              <a:buAutoNum type="arabicPeriod"/>
            </a:pPr>
            <a:r>
              <a:rPr lang="en" altLang="zh-CN" sz="2000" dirty="0"/>
              <a:t>None of the accelerator designs explored by the brute-force approach can provide a legal solution that satisfies all design specs.</a:t>
            </a:r>
          </a:p>
          <a:p>
            <a:pPr marL="457200" indent="-457200">
              <a:lnSpc>
                <a:spcPct val="80000"/>
              </a:lnSpc>
              <a:buFont typeface="+mj-lt"/>
              <a:buAutoNum type="arabicPeriod"/>
            </a:pPr>
            <a:r>
              <a:rPr lang="en" altLang="zh-CN" sz="2000" dirty="0"/>
              <a:t>Solutions by NASAIC meet all specs with the average accuracy loss of 0.76% and 1.17%, respectively; W1, NASAIC achieves 17.77%, 2.49×, and 2.32× reductions on latency, energy, and area (30.39%, 29.58%, and 30.85%.  For W2);</a:t>
            </a:r>
          </a:p>
          <a:p>
            <a:pPr marL="457200" indent="-457200">
              <a:lnSpc>
                <a:spcPct val="80000"/>
              </a:lnSpc>
              <a:buFont typeface="+mj-lt"/>
              <a:buAutoNum type="arabicPeriod"/>
            </a:pPr>
            <a:r>
              <a:rPr lang="en" altLang="zh-CN" sz="2000" dirty="0"/>
              <a:t>ASIC→HW-NAS is closer to the design specs, for W1, NASAIC achieves 0.87% higher accuracy for CIFAR-10 and similar accuracy for Nuclei; </a:t>
            </a:r>
          </a:p>
          <a:p>
            <a:pPr marL="457200" indent="-457200">
              <a:lnSpc>
                <a:spcPct val="80000"/>
              </a:lnSpc>
              <a:buFont typeface="+mj-lt"/>
              <a:buAutoNum type="arabicPeriod"/>
            </a:pPr>
            <a:endParaRPr lang="en" altLang="zh-CN" sz="2000" dirty="0"/>
          </a:p>
          <a:p>
            <a:pPr marL="457200" indent="-457200">
              <a:lnSpc>
                <a:spcPct val="80000"/>
              </a:lnSpc>
              <a:buFont typeface="+mj-lt"/>
              <a:buAutoNum type="arabicPeriod"/>
            </a:pPr>
            <a:endParaRPr lang="en" altLang="zh-CN" sz="2000" dirty="0"/>
          </a:p>
          <a:p>
            <a:pPr marL="400050" lvl="1" indent="0">
              <a:lnSpc>
                <a:spcPct val="80000"/>
              </a:lnSpc>
              <a:buNone/>
            </a:pPr>
            <a:r>
              <a:rPr lang="en" altLang="zh-CN" dirty="0">
                <a:solidFill>
                  <a:schemeClr val="tx1"/>
                </a:solidFill>
                <a:cs typeface="+mn-cs"/>
              </a:rPr>
              <a:t> </a:t>
            </a:r>
            <a:r>
              <a:rPr lang="en" altLang="zh-CN" sz="2000" dirty="0"/>
              <a:t> </a:t>
            </a:r>
          </a:p>
          <a:p>
            <a:pPr marL="457200" indent="-457200">
              <a:lnSpc>
                <a:spcPct val="100000"/>
              </a:lnSpc>
              <a:buFont typeface="+mj-lt"/>
              <a:buAutoNum type="arabicPeriod"/>
            </a:pPr>
            <a:endParaRPr lang="en" altLang="zh-CN" sz="2000" dirty="0"/>
          </a:p>
          <a:p>
            <a:pPr marL="457200" indent="-457200">
              <a:lnSpc>
                <a:spcPct val="100000"/>
              </a:lnSpc>
              <a:buFont typeface="+mj-lt"/>
              <a:buAutoNum type="arabicPeriod"/>
            </a:pPr>
            <a:endParaRPr lang="en" altLang="zh-CN" sz="2000" dirty="0"/>
          </a:p>
          <a:p>
            <a:pPr marL="457200" indent="-457200">
              <a:lnSpc>
                <a:spcPct val="100000"/>
              </a:lnSpc>
              <a:buFont typeface="+mj-lt"/>
              <a:buAutoNum type="arabicPeriod"/>
            </a:pPr>
            <a:endParaRPr kumimoji="1" lang="zh-CN" altLang="en-US" sz="2000" dirty="0"/>
          </a:p>
        </p:txBody>
      </p:sp>
      <p:sp>
        <p:nvSpPr>
          <p:cNvPr id="4" name="灯片编号占位符 3">
            <a:extLst>
              <a:ext uri="{FF2B5EF4-FFF2-40B4-BE49-F238E27FC236}">
                <a16:creationId xmlns:a16="http://schemas.microsoft.com/office/drawing/2014/main" id="{0B1CB1BB-1774-A849-A967-05582F386B12}"/>
              </a:ext>
            </a:extLst>
          </p:cNvPr>
          <p:cNvSpPr>
            <a:spLocks noGrp="1"/>
          </p:cNvSpPr>
          <p:nvPr>
            <p:ph type="sldNum" sz="quarter" idx="11"/>
          </p:nvPr>
        </p:nvSpPr>
        <p:spPr/>
        <p:txBody>
          <a:bodyPr/>
          <a:lstStyle/>
          <a:p>
            <a:pPr>
              <a:defRPr/>
            </a:pPr>
            <a:fld id="{0581BA8F-9364-4F3B-9ECC-1CBC2CDE499B}" type="slidenum">
              <a:rPr lang="en-US" altLang="zh-CN"/>
              <a:t>20</a:t>
            </a:fld>
            <a:endParaRPr lang="en-US" altLang="zh-CN" dirty="0"/>
          </a:p>
        </p:txBody>
      </p:sp>
      <p:pic>
        <p:nvPicPr>
          <p:cNvPr id="6" name="图片 5">
            <a:extLst>
              <a:ext uri="{FF2B5EF4-FFF2-40B4-BE49-F238E27FC236}">
                <a16:creationId xmlns:a16="http://schemas.microsoft.com/office/drawing/2014/main" id="{016623CC-85C0-D34D-A81A-D0396B302641}"/>
              </a:ext>
            </a:extLst>
          </p:cNvPr>
          <p:cNvPicPr>
            <a:picLocks noChangeAspect="1"/>
          </p:cNvPicPr>
          <p:nvPr/>
        </p:nvPicPr>
        <p:blipFill rotWithShape="1">
          <a:blip r:embed="rId3"/>
          <a:srcRect t="20282"/>
          <a:stretch/>
        </p:blipFill>
        <p:spPr>
          <a:xfrm>
            <a:off x="1676400" y="3657600"/>
            <a:ext cx="5435600" cy="3135085"/>
          </a:xfrm>
          <a:prstGeom prst="rect">
            <a:avLst/>
          </a:prstGeom>
        </p:spPr>
      </p:pic>
    </p:spTree>
    <p:extLst>
      <p:ext uri="{BB962C8B-B14F-4D97-AF65-F5344CB8AC3E}">
        <p14:creationId xmlns:p14="http://schemas.microsoft.com/office/powerpoint/2010/main" val="33693134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DEBE5-D0EF-1740-99AD-C11F66DF5B90}"/>
              </a:ext>
            </a:extLst>
          </p:cNvPr>
          <p:cNvSpPr>
            <a:spLocks noGrp="1"/>
          </p:cNvSpPr>
          <p:nvPr>
            <p:ph type="title"/>
          </p:nvPr>
        </p:nvSpPr>
        <p:spPr/>
        <p:txBody>
          <a:bodyPr/>
          <a:lstStyle/>
          <a:p>
            <a:r>
              <a:rPr kumimoji="1" lang="en-US" altLang="zh-CN"/>
              <a:t>Thinking</a:t>
            </a:r>
            <a:endParaRPr kumimoji="1" lang="zh-CN" altLang="en-US"/>
          </a:p>
        </p:txBody>
      </p:sp>
      <p:sp>
        <p:nvSpPr>
          <p:cNvPr id="3" name="内容占位符 2">
            <a:extLst>
              <a:ext uri="{FF2B5EF4-FFF2-40B4-BE49-F238E27FC236}">
                <a16:creationId xmlns:a16="http://schemas.microsoft.com/office/drawing/2014/main" id="{959C03A2-0FB2-494F-AE41-735408B6C8C9}"/>
              </a:ext>
            </a:extLst>
          </p:cNvPr>
          <p:cNvSpPr>
            <a:spLocks noGrp="1"/>
          </p:cNvSpPr>
          <p:nvPr>
            <p:ph idx="1"/>
          </p:nvPr>
        </p:nvSpPr>
        <p:spPr/>
        <p:txBody>
          <a:bodyPr/>
          <a:lstStyle/>
          <a:p>
            <a:r>
              <a:rPr kumimoji="1" lang="zh-CN" altLang="en-US" sz="2000"/>
              <a:t>第一篇结合 </a:t>
            </a:r>
            <a:r>
              <a:rPr kumimoji="1" lang="en-US" altLang="zh-CN" sz="2000"/>
              <a:t>ASIC</a:t>
            </a:r>
            <a:r>
              <a:rPr kumimoji="1" lang="zh-CN" altLang="en-US" sz="2000"/>
              <a:t> </a:t>
            </a:r>
            <a:r>
              <a:rPr kumimoji="1" lang="en-US" altLang="zh-CN" sz="2000"/>
              <a:t>design</a:t>
            </a:r>
            <a:r>
              <a:rPr kumimoji="1" lang="zh-CN" altLang="en-US" sz="2000"/>
              <a:t> </a:t>
            </a:r>
            <a:r>
              <a:rPr kumimoji="1" lang="en-US" altLang="zh-CN" sz="2000"/>
              <a:t>search</a:t>
            </a:r>
            <a:r>
              <a:rPr kumimoji="1" lang="zh-CN" altLang="en-US" sz="2000"/>
              <a:t> 和</a:t>
            </a:r>
            <a:r>
              <a:rPr kumimoji="1" lang="en-US" altLang="zh-CN" sz="2000"/>
              <a:t>architecture</a:t>
            </a:r>
            <a:r>
              <a:rPr kumimoji="1" lang="zh-CN" altLang="en-US" sz="2000"/>
              <a:t> </a:t>
            </a:r>
            <a:r>
              <a:rPr kumimoji="1" lang="en-US" altLang="zh-CN" sz="2000"/>
              <a:t>search</a:t>
            </a:r>
            <a:r>
              <a:rPr kumimoji="1" lang="zh-CN" altLang="en-US" sz="2000"/>
              <a:t>的文章；</a:t>
            </a:r>
            <a:endParaRPr kumimoji="1" lang="en-US" altLang="zh-CN" sz="2000"/>
          </a:p>
          <a:p>
            <a:r>
              <a:rPr kumimoji="1" lang="en-US" altLang="zh-CN" sz="2000"/>
              <a:t>3.5</a:t>
            </a:r>
            <a:r>
              <a:rPr kumimoji="1" lang="zh-CN" altLang="en-US" sz="2000"/>
              <a:t> </a:t>
            </a:r>
            <a:r>
              <a:rPr kumimoji="1" lang="en-US" altLang="zh-CN" sz="2000"/>
              <a:t>GPU</a:t>
            </a:r>
            <a:r>
              <a:rPr kumimoji="1" lang="zh-CN" altLang="en-US" sz="2000"/>
              <a:t> </a:t>
            </a:r>
            <a:r>
              <a:rPr kumimoji="1" lang="en-US" altLang="zh-CN" sz="2000"/>
              <a:t>hours</a:t>
            </a:r>
            <a:r>
              <a:rPr kumimoji="1" lang="zh-CN" altLang="en-US" sz="2000"/>
              <a:t> </a:t>
            </a:r>
            <a:r>
              <a:rPr kumimoji="1" lang="en-US" altLang="zh-CN" sz="2000"/>
              <a:t>with 500 episodes</a:t>
            </a:r>
            <a:r>
              <a:rPr kumimoji="1" lang="zh-CN" altLang="en-US" sz="2000"/>
              <a:t>，不可信</a:t>
            </a:r>
          </a:p>
        </p:txBody>
      </p:sp>
      <p:sp>
        <p:nvSpPr>
          <p:cNvPr id="4" name="灯片编号占位符 3">
            <a:extLst>
              <a:ext uri="{FF2B5EF4-FFF2-40B4-BE49-F238E27FC236}">
                <a16:creationId xmlns:a16="http://schemas.microsoft.com/office/drawing/2014/main" id="{0B1CB1BB-1774-A849-A967-05582F386B12}"/>
              </a:ext>
            </a:extLst>
          </p:cNvPr>
          <p:cNvSpPr>
            <a:spLocks noGrp="1"/>
          </p:cNvSpPr>
          <p:nvPr>
            <p:ph type="sldNum" sz="quarter" idx="11"/>
          </p:nvPr>
        </p:nvSpPr>
        <p:spPr/>
        <p:txBody>
          <a:bodyPr/>
          <a:lstStyle/>
          <a:p>
            <a:pPr>
              <a:defRPr/>
            </a:pPr>
            <a:fld id="{0581BA8F-9364-4F3B-9ECC-1CBC2CDE499B}" type="slidenum">
              <a:rPr lang="en-US" altLang="zh-CN"/>
              <a:t>21</a:t>
            </a:fld>
            <a:endParaRPr lang="en-US" altLang="zh-CN" dirty="0"/>
          </a:p>
        </p:txBody>
      </p:sp>
    </p:spTree>
    <p:extLst>
      <p:ext uri="{BB962C8B-B14F-4D97-AF65-F5344CB8AC3E}">
        <p14:creationId xmlns:p14="http://schemas.microsoft.com/office/powerpoint/2010/main" val="27049282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DEBE5-D0EF-1740-99AD-C11F66DF5B9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59C03A2-0FB2-494F-AE41-735408B6C8C9}"/>
              </a:ext>
            </a:extLst>
          </p:cNvPr>
          <p:cNvSpPr>
            <a:spLocks noGrp="1"/>
          </p:cNvSpPr>
          <p:nvPr>
            <p:ph idx="1"/>
          </p:nvPr>
        </p:nvSpPr>
        <p:spPr/>
        <p:txBody>
          <a:bodyPr/>
          <a:lstStyle/>
          <a:p>
            <a:endParaRPr kumimoji="1" lang="zh-CN" altLang="en-US" sz="2000"/>
          </a:p>
        </p:txBody>
      </p:sp>
      <p:sp>
        <p:nvSpPr>
          <p:cNvPr id="4" name="灯片编号占位符 3">
            <a:extLst>
              <a:ext uri="{FF2B5EF4-FFF2-40B4-BE49-F238E27FC236}">
                <a16:creationId xmlns:a16="http://schemas.microsoft.com/office/drawing/2014/main" id="{0B1CB1BB-1774-A849-A967-05582F386B12}"/>
              </a:ext>
            </a:extLst>
          </p:cNvPr>
          <p:cNvSpPr>
            <a:spLocks noGrp="1"/>
          </p:cNvSpPr>
          <p:nvPr>
            <p:ph type="sldNum" sz="quarter" idx="11"/>
          </p:nvPr>
        </p:nvSpPr>
        <p:spPr/>
        <p:txBody>
          <a:bodyPr/>
          <a:lstStyle/>
          <a:p>
            <a:pPr>
              <a:defRPr/>
            </a:pPr>
            <a:fld id="{0581BA8F-9364-4F3B-9ECC-1CBC2CDE499B}" type="slidenum">
              <a:rPr lang="en-US" altLang="zh-CN"/>
              <a:t>22</a:t>
            </a:fld>
            <a:endParaRPr lang="en-US" altLang="zh-CN" dirty="0"/>
          </a:p>
        </p:txBody>
      </p:sp>
    </p:spTree>
    <p:extLst>
      <p:ext uri="{BB962C8B-B14F-4D97-AF65-F5344CB8AC3E}">
        <p14:creationId xmlns:p14="http://schemas.microsoft.com/office/powerpoint/2010/main" val="1996130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DEBE5-D0EF-1740-99AD-C11F66DF5B9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59C03A2-0FB2-494F-AE41-735408B6C8C9}"/>
              </a:ext>
            </a:extLst>
          </p:cNvPr>
          <p:cNvSpPr>
            <a:spLocks noGrp="1"/>
          </p:cNvSpPr>
          <p:nvPr>
            <p:ph idx="1"/>
          </p:nvPr>
        </p:nvSpPr>
        <p:spPr/>
        <p:txBody>
          <a:bodyPr/>
          <a:lstStyle/>
          <a:p>
            <a:endParaRPr kumimoji="1" lang="zh-CN" altLang="en-US" sz="2000"/>
          </a:p>
        </p:txBody>
      </p:sp>
      <p:sp>
        <p:nvSpPr>
          <p:cNvPr id="4" name="灯片编号占位符 3">
            <a:extLst>
              <a:ext uri="{FF2B5EF4-FFF2-40B4-BE49-F238E27FC236}">
                <a16:creationId xmlns:a16="http://schemas.microsoft.com/office/drawing/2014/main" id="{0B1CB1BB-1774-A849-A967-05582F386B12}"/>
              </a:ext>
            </a:extLst>
          </p:cNvPr>
          <p:cNvSpPr>
            <a:spLocks noGrp="1"/>
          </p:cNvSpPr>
          <p:nvPr>
            <p:ph type="sldNum" sz="quarter" idx="11"/>
          </p:nvPr>
        </p:nvSpPr>
        <p:spPr/>
        <p:txBody>
          <a:bodyPr/>
          <a:lstStyle/>
          <a:p>
            <a:pPr>
              <a:defRPr/>
            </a:pPr>
            <a:fld id="{0581BA8F-9364-4F3B-9ECC-1CBC2CDE499B}" type="slidenum">
              <a:rPr lang="en-US" altLang="zh-CN"/>
              <a:t>23</a:t>
            </a:fld>
            <a:endParaRPr lang="en-US" altLang="zh-CN" dirty="0"/>
          </a:p>
        </p:txBody>
      </p:sp>
    </p:spTree>
    <p:extLst>
      <p:ext uri="{BB962C8B-B14F-4D97-AF65-F5344CB8AC3E}">
        <p14:creationId xmlns:p14="http://schemas.microsoft.com/office/powerpoint/2010/main" val="1199435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12FD88F-7683-7241-A435-D3C1C9CBA31A}"/>
              </a:ext>
            </a:extLst>
          </p:cNvPr>
          <p:cNvPicPr>
            <a:picLocks noChangeAspect="1"/>
          </p:cNvPicPr>
          <p:nvPr/>
        </p:nvPicPr>
        <p:blipFill>
          <a:blip r:embed="rId3"/>
          <a:stretch>
            <a:fillRect/>
          </a:stretch>
        </p:blipFill>
        <p:spPr>
          <a:xfrm>
            <a:off x="1543024" y="1607812"/>
            <a:ext cx="3733799" cy="1853845"/>
          </a:xfrm>
          <a:prstGeom prst="rect">
            <a:avLst/>
          </a:prstGeom>
        </p:spPr>
      </p:pic>
      <p:sp>
        <p:nvSpPr>
          <p:cNvPr id="2" name="标题 1">
            <a:extLst>
              <a:ext uri="{FF2B5EF4-FFF2-40B4-BE49-F238E27FC236}">
                <a16:creationId xmlns:a16="http://schemas.microsoft.com/office/drawing/2014/main" id="{417DEBE5-D0EF-1740-99AD-C11F66DF5B90}"/>
              </a:ext>
            </a:extLst>
          </p:cNvPr>
          <p:cNvSpPr>
            <a:spLocks noGrp="1"/>
          </p:cNvSpPr>
          <p:nvPr>
            <p:ph type="title"/>
          </p:nvPr>
        </p:nvSpPr>
        <p:spPr/>
        <p:txBody>
          <a:bodyPr/>
          <a:lstStyle/>
          <a:p>
            <a:r>
              <a:rPr kumimoji="1" lang="en-US" altLang="zh-CN"/>
              <a:t>Background</a:t>
            </a:r>
            <a:endParaRPr kumimoji="1" lang="zh-CN" altLang="en-US"/>
          </a:p>
        </p:txBody>
      </p:sp>
      <p:sp>
        <p:nvSpPr>
          <p:cNvPr id="4" name="灯片编号占位符 3">
            <a:extLst>
              <a:ext uri="{FF2B5EF4-FFF2-40B4-BE49-F238E27FC236}">
                <a16:creationId xmlns:a16="http://schemas.microsoft.com/office/drawing/2014/main" id="{0B1CB1BB-1774-A849-A967-05582F386B12}"/>
              </a:ext>
            </a:extLst>
          </p:cNvPr>
          <p:cNvSpPr>
            <a:spLocks noGrp="1"/>
          </p:cNvSpPr>
          <p:nvPr>
            <p:ph type="sldNum" sz="quarter" idx="11"/>
          </p:nvPr>
        </p:nvSpPr>
        <p:spPr/>
        <p:txBody>
          <a:bodyPr/>
          <a:lstStyle/>
          <a:p>
            <a:pPr>
              <a:defRPr/>
            </a:pPr>
            <a:fld id="{0581BA8F-9364-4F3B-9ECC-1CBC2CDE499B}" type="slidenum">
              <a:rPr lang="en-US" altLang="zh-CN"/>
              <a:t>3</a:t>
            </a:fld>
            <a:endParaRPr lang="en-US" altLang="zh-CN" dirty="0"/>
          </a:p>
        </p:txBody>
      </p:sp>
      <p:pic>
        <p:nvPicPr>
          <p:cNvPr id="6" name="图片 5">
            <a:extLst>
              <a:ext uri="{FF2B5EF4-FFF2-40B4-BE49-F238E27FC236}">
                <a16:creationId xmlns:a16="http://schemas.microsoft.com/office/drawing/2014/main" id="{7FC5701B-B4A6-6E40-87E6-065B75F8C2C4}"/>
              </a:ext>
            </a:extLst>
          </p:cNvPr>
          <p:cNvPicPr>
            <a:picLocks noChangeAspect="1"/>
          </p:cNvPicPr>
          <p:nvPr/>
        </p:nvPicPr>
        <p:blipFill rotWithShape="1">
          <a:blip r:embed="rId4"/>
          <a:srcRect t="7143"/>
          <a:stretch/>
        </p:blipFill>
        <p:spPr>
          <a:xfrm>
            <a:off x="5029200" y="1703804"/>
            <a:ext cx="4045501" cy="1408701"/>
          </a:xfrm>
          <a:prstGeom prst="rect">
            <a:avLst/>
          </a:prstGeom>
        </p:spPr>
      </p:pic>
      <p:pic>
        <p:nvPicPr>
          <p:cNvPr id="7" name="图片 6">
            <a:extLst>
              <a:ext uri="{FF2B5EF4-FFF2-40B4-BE49-F238E27FC236}">
                <a16:creationId xmlns:a16="http://schemas.microsoft.com/office/drawing/2014/main" id="{0E5F60F9-DBA9-9445-959D-086BFCBB9DA5}"/>
              </a:ext>
            </a:extLst>
          </p:cNvPr>
          <p:cNvPicPr>
            <a:picLocks noChangeAspect="1"/>
          </p:cNvPicPr>
          <p:nvPr/>
        </p:nvPicPr>
        <p:blipFill>
          <a:blip r:embed="rId5"/>
          <a:stretch>
            <a:fillRect/>
          </a:stretch>
        </p:blipFill>
        <p:spPr>
          <a:xfrm>
            <a:off x="0" y="4677807"/>
            <a:ext cx="3488826" cy="1913493"/>
          </a:xfrm>
          <a:prstGeom prst="rect">
            <a:avLst/>
          </a:prstGeom>
        </p:spPr>
      </p:pic>
      <p:pic>
        <p:nvPicPr>
          <p:cNvPr id="9" name="图片 8">
            <a:extLst>
              <a:ext uri="{FF2B5EF4-FFF2-40B4-BE49-F238E27FC236}">
                <a16:creationId xmlns:a16="http://schemas.microsoft.com/office/drawing/2014/main" id="{356D90D7-C456-EE4E-8F55-00D231A46982}"/>
              </a:ext>
            </a:extLst>
          </p:cNvPr>
          <p:cNvPicPr>
            <a:picLocks noChangeAspect="1"/>
          </p:cNvPicPr>
          <p:nvPr/>
        </p:nvPicPr>
        <p:blipFill rotWithShape="1">
          <a:blip r:embed="rId6"/>
          <a:srcRect l="2026" t="6598"/>
          <a:stretch/>
        </p:blipFill>
        <p:spPr>
          <a:xfrm>
            <a:off x="3733800" y="3406558"/>
            <a:ext cx="5410920" cy="2045299"/>
          </a:xfrm>
          <a:prstGeom prst="rect">
            <a:avLst/>
          </a:prstGeom>
        </p:spPr>
      </p:pic>
      <p:sp>
        <p:nvSpPr>
          <p:cNvPr id="14" name="矩形 13">
            <a:extLst>
              <a:ext uri="{FF2B5EF4-FFF2-40B4-BE49-F238E27FC236}">
                <a16:creationId xmlns:a16="http://schemas.microsoft.com/office/drawing/2014/main" id="{41DC925A-2FF5-D043-861B-EF511D348590}"/>
              </a:ext>
            </a:extLst>
          </p:cNvPr>
          <p:cNvSpPr/>
          <p:nvPr/>
        </p:nvSpPr>
        <p:spPr>
          <a:xfrm>
            <a:off x="250371" y="1843598"/>
            <a:ext cx="1519511" cy="523220"/>
          </a:xfrm>
          <a:prstGeom prst="rect">
            <a:avLst/>
          </a:prstGeom>
          <a:noFill/>
        </p:spPr>
        <p:txBody>
          <a:bodyPr wrap="square" lIns="91440" tIns="45720" rIns="91440" bIns="45720">
            <a:spAutoFit/>
          </a:bodyPr>
          <a:lstStyle/>
          <a:p>
            <a:pPr marL="514350" indent="-514350" algn="ctr">
              <a:buFont typeface="+mj-ea"/>
              <a:buAutoNum type="circleNumDbPlain"/>
            </a:pPr>
            <a:r>
              <a:rPr lang="en-US" altLang="zh-CN" sz="2800" b="1" cap="none" spc="0">
                <a:ln w="22225">
                  <a:solidFill>
                    <a:schemeClr val="accent2"/>
                  </a:solidFill>
                  <a:prstDash val="solid"/>
                </a:ln>
                <a:solidFill>
                  <a:schemeClr val="accent2">
                    <a:lumMod val="40000"/>
                    <a:lumOff val="60000"/>
                  </a:schemeClr>
                </a:solidFill>
                <a:effectLst/>
              </a:rPr>
              <a:t>NAS</a:t>
            </a:r>
            <a:endParaRPr lang="zh-CN" altLang="en-US" sz="2800" b="1" cap="none" spc="0">
              <a:ln w="22225">
                <a:solidFill>
                  <a:schemeClr val="accent2"/>
                </a:solidFill>
                <a:prstDash val="solid"/>
              </a:ln>
              <a:solidFill>
                <a:schemeClr val="accent2">
                  <a:lumMod val="40000"/>
                  <a:lumOff val="60000"/>
                </a:schemeClr>
              </a:solidFill>
              <a:effectLst/>
            </a:endParaRPr>
          </a:p>
        </p:txBody>
      </p:sp>
      <p:sp>
        <p:nvSpPr>
          <p:cNvPr id="15" name="矩形 14">
            <a:extLst>
              <a:ext uri="{FF2B5EF4-FFF2-40B4-BE49-F238E27FC236}">
                <a16:creationId xmlns:a16="http://schemas.microsoft.com/office/drawing/2014/main" id="{4CFA11BA-4636-6F4A-AFFA-40E299A23586}"/>
              </a:ext>
            </a:extLst>
          </p:cNvPr>
          <p:cNvSpPr/>
          <p:nvPr/>
        </p:nvSpPr>
        <p:spPr>
          <a:xfrm>
            <a:off x="4171520" y="5544525"/>
            <a:ext cx="4629580" cy="954107"/>
          </a:xfrm>
          <a:prstGeom prst="rect">
            <a:avLst/>
          </a:prstGeom>
          <a:noFill/>
        </p:spPr>
        <p:txBody>
          <a:bodyPr wrap="square" lIns="91440" tIns="45720" rIns="91440" bIns="45720">
            <a:spAutoFit/>
          </a:bodyPr>
          <a:lstStyle/>
          <a:p>
            <a:pPr marL="514350" indent="-514350" algn="ctr">
              <a:buFont typeface="+mj-ea"/>
              <a:buAutoNum type="circleNumDbPlain" startAt="3"/>
            </a:pPr>
            <a:r>
              <a:rPr lang="en-US" altLang="zh-CN" sz="2800" b="1">
                <a:ln w="22225">
                  <a:solidFill>
                    <a:schemeClr val="accent2"/>
                  </a:solidFill>
                  <a:prstDash val="solid"/>
                </a:ln>
                <a:solidFill>
                  <a:schemeClr val="accent2">
                    <a:lumMod val="40000"/>
                    <a:lumOff val="60000"/>
                  </a:schemeClr>
                </a:solidFill>
              </a:rPr>
              <a:t>Hardware-Architecture Codesign NAS</a:t>
            </a:r>
            <a:endParaRPr lang="zh-CN" altLang="en-US" sz="2800" b="1" cap="none" spc="0">
              <a:ln w="22225">
                <a:solidFill>
                  <a:schemeClr val="accent2"/>
                </a:solidFill>
                <a:prstDash val="solid"/>
              </a:ln>
              <a:solidFill>
                <a:schemeClr val="accent2">
                  <a:lumMod val="40000"/>
                  <a:lumOff val="60000"/>
                </a:schemeClr>
              </a:solidFill>
              <a:effectLst/>
            </a:endParaRPr>
          </a:p>
        </p:txBody>
      </p:sp>
      <p:sp>
        <p:nvSpPr>
          <p:cNvPr id="16" name="矩形 15">
            <a:extLst>
              <a:ext uri="{FF2B5EF4-FFF2-40B4-BE49-F238E27FC236}">
                <a16:creationId xmlns:a16="http://schemas.microsoft.com/office/drawing/2014/main" id="{29D1F13B-E0DC-B149-9C4F-CE2E68F34C04}"/>
              </a:ext>
            </a:extLst>
          </p:cNvPr>
          <p:cNvSpPr/>
          <p:nvPr/>
        </p:nvSpPr>
        <p:spPr>
          <a:xfrm>
            <a:off x="-193698" y="3723053"/>
            <a:ext cx="3733800" cy="954107"/>
          </a:xfrm>
          <a:prstGeom prst="rect">
            <a:avLst/>
          </a:prstGeom>
          <a:noFill/>
        </p:spPr>
        <p:txBody>
          <a:bodyPr wrap="square" lIns="91440" tIns="45720" rIns="91440" bIns="45720">
            <a:spAutoFit/>
          </a:bodyPr>
          <a:lstStyle/>
          <a:p>
            <a:pPr marL="514350" indent="-514350" algn="ctr">
              <a:buFont typeface="+mj-ea"/>
              <a:buAutoNum type="circleNumDbPlain" startAt="2"/>
            </a:pPr>
            <a:r>
              <a:rPr lang="en-US" altLang="zh-CN" sz="2800" b="1" cap="none" spc="0">
                <a:ln w="22225">
                  <a:solidFill>
                    <a:schemeClr val="accent2"/>
                  </a:solidFill>
                  <a:prstDash val="solid"/>
                </a:ln>
                <a:solidFill>
                  <a:schemeClr val="accent2">
                    <a:lumMod val="40000"/>
                    <a:lumOff val="60000"/>
                  </a:schemeClr>
                </a:solidFill>
                <a:effectLst/>
              </a:rPr>
              <a:t>Hardware-aware NAS</a:t>
            </a:r>
            <a:endParaRPr lang="zh-CN" altLang="en-US" sz="2800" b="1" cap="none" spc="0">
              <a:ln w="22225">
                <a:solidFill>
                  <a:schemeClr val="accent2"/>
                </a:solidFill>
                <a:prstDash val="solid"/>
              </a:ln>
              <a:solidFill>
                <a:schemeClr val="accent2">
                  <a:lumMod val="40000"/>
                  <a:lumOff val="60000"/>
                </a:schemeClr>
              </a:solidFill>
              <a:effectLst/>
            </a:endParaRPr>
          </a:p>
        </p:txBody>
      </p:sp>
      <p:sp>
        <p:nvSpPr>
          <p:cNvPr id="19" name="下箭头 18">
            <a:extLst>
              <a:ext uri="{FF2B5EF4-FFF2-40B4-BE49-F238E27FC236}">
                <a16:creationId xmlns:a16="http://schemas.microsoft.com/office/drawing/2014/main" id="{370CC29F-28DA-FB48-884F-6999F8D088D0}"/>
              </a:ext>
            </a:extLst>
          </p:cNvPr>
          <p:cNvSpPr/>
          <p:nvPr/>
        </p:nvSpPr>
        <p:spPr>
          <a:xfrm>
            <a:off x="1143000" y="2543263"/>
            <a:ext cx="245882" cy="1066800"/>
          </a:xfrm>
          <a:prstGeom prst="downArrow">
            <a:avLst/>
          </a:prstGeom>
          <a:solidFill>
            <a:schemeClr val="accent2">
              <a:lumMod val="40000"/>
              <a:lumOff val="60000"/>
            </a:schemeClr>
          </a:solidFill>
          <a:ln/>
        </p:spPr>
        <p:style>
          <a:lnRef idx="2">
            <a:schemeClr val="accent2"/>
          </a:lnRef>
          <a:fillRef idx="1">
            <a:schemeClr val="lt1"/>
          </a:fillRef>
          <a:effectRef idx="0">
            <a:schemeClr val="accent2"/>
          </a:effectRef>
          <a:fontRef idx="minor">
            <a:schemeClr val="dk1"/>
          </a:fontRef>
        </p:style>
        <p:txBody>
          <a:bodyPr wrap="square" rtlCol="0" anchor="ctr" anchorCtr="0">
            <a:noAutofit/>
          </a:bodyPr>
          <a:lstStyle/>
          <a:p>
            <a:pPr algn="ctr"/>
            <a:endParaRPr kumimoji="1" lang="zh-CN" altLang="en-US" sz="1400" dirty="0">
              <a:latin typeface="+mn-lt"/>
              <a:ea typeface="+mn-ea"/>
            </a:endParaRPr>
          </a:p>
        </p:txBody>
      </p:sp>
      <p:sp>
        <p:nvSpPr>
          <p:cNvPr id="20" name="下箭头 19">
            <a:extLst>
              <a:ext uri="{FF2B5EF4-FFF2-40B4-BE49-F238E27FC236}">
                <a16:creationId xmlns:a16="http://schemas.microsoft.com/office/drawing/2014/main" id="{B556FE8F-2A2D-A041-9186-45B4DBA5F5F4}"/>
              </a:ext>
            </a:extLst>
          </p:cNvPr>
          <p:cNvSpPr/>
          <p:nvPr/>
        </p:nvSpPr>
        <p:spPr>
          <a:xfrm rot="16200000">
            <a:off x="3641250" y="5323521"/>
            <a:ext cx="185100" cy="944313"/>
          </a:xfrm>
          <a:prstGeom prst="downArrow">
            <a:avLst/>
          </a:prstGeom>
          <a:solidFill>
            <a:schemeClr val="accent2">
              <a:lumMod val="40000"/>
              <a:lumOff val="60000"/>
            </a:schemeClr>
          </a:solidFill>
          <a:ln/>
        </p:spPr>
        <p:style>
          <a:lnRef idx="2">
            <a:schemeClr val="accent2"/>
          </a:lnRef>
          <a:fillRef idx="1">
            <a:schemeClr val="lt1"/>
          </a:fillRef>
          <a:effectRef idx="0">
            <a:schemeClr val="accent2"/>
          </a:effectRef>
          <a:fontRef idx="minor">
            <a:schemeClr val="dk1"/>
          </a:fontRef>
        </p:style>
        <p:txBody>
          <a:bodyPr wrap="square" rtlCol="0" anchor="ctr" anchorCtr="0">
            <a:noAutofit/>
          </a:bodyPr>
          <a:lstStyle/>
          <a:p>
            <a:pPr algn="ctr"/>
            <a:endParaRPr kumimoji="1" lang="zh-CN" altLang="en-US" sz="1400" dirty="0">
              <a:latin typeface="+mn-lt"/>
              <a:ea typeface="+mn-ea"/>
            </a:endParaRPr>
          </a:p>
        </p:txBody>
      </p:sp>
    </p:spTree>
    <p:extLst>
      <p:ext uri="{BB962C8B-B14F-4D97-AF65-F5344CB8AC3E}">
        <p14:creationId xmlns:p14="http://schemas.microsoft.com/office/powerpoint/2010/main" val="4091543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DEBE5-D0EF-1740-99AD-C11F66DF5B90}"/>
              </a:ext>
            </a:extLst>
          </p:cNvPr>
          <p:cNvSpPr>
            <a:spLocks noGrp="1"/>
          </p:cNvSpPr>
          <p:nvPr>
            <p:ph type="title"/>
          </p:nvPr>
        </p:nvSpPr>
        <p:spPr/>
        <p:txBody>
          <a:bodyPr/>
          <a:lstStyle/>
          <a:p>
            <a:r>
              <a:rPr kumimoji="1" lang="en-US" altLang="zh-CN"/>
              <a:t>Challenge</a:t>
            </a:r>
            <a:endParaRPr kumimoji="1" lang="zh-CN" altLang="en-US"/>
          </a:p>
        </p:txBody>
      </p:sp>
      <p:sp>
        <p:nvSpPr>
          <p:cNvPr id="3" name="内容占位符 2">
            <a:extLst>
              <a:ext uri="{FF2B5EF4-FFF2-40B4-BE49-F238E27FC236}">
                <a16:creationId xmlns:a16="http://schemas.microsoft.com/office/drawing/2014/main" id="{959C03A2-0FB2-494F-AE41-735408B6C8C9}"/>
              </a:ext>
            </a:extLst>
          </p:cNvPr>
          <p:cNvSpPr>
            <a:spLocks noGrp="1"/>
          </p:cNvSpPr>
          <p:nvPr>
            <p:ph idx="1"/>
          </p:nvPr>
        </p:nvSpPr>
        <p:spPr>
          <a:xfrm>
            <a:off x="457200" y="1524000"/>
            <a:ext cx="8382000" cy="3733800"/>
          </a:xfrm>
        </p:spPr>
        <p:txBody>
          <a:bodyPr/>
          <a:lstStyle/>
          <a:p>
            <a:r>
              <a:rPr kumimoji="1" lang="en-US" altLang="zh-CN"/>
              <a:t>1. </a:t>
            </a:r>
            <a:r>
              <a:rPr lang="en" altLang="zh-CN" i="1" dirty="0"/>
              <a:t>How to enable the co-exploration of neural architectures and ASIC accelerator designs? </a:t>
            </a:r>
            <a:endParaRPr kumimoji="1" lang="en-US" altLang="zh-CN" i="1"/>
          </a:p>
          <a:p>
            <a:pPr lvl="1"/>
            <a:r>
              <a:rPr lang="en" altLang="zh-CN"/>
              <a:t>GPUs with fixed hardware,  FPGAs with well-structured hardware,  ASIC with maximum flexibility  </a:t>
            </a:r>
            <a:r>
              <a:rPr lang="en" altLang="zh-CN">
                <a:sym typeface="Wingdings" pitchFamily="2" charset="2"/>
              </a:rPr>
              <a:t>  large design space of ASIC</a:t>
            </a:r>
          </a:p>
          <a:p>
            <a:pPr lvl="1"/>
            <a:r>
              <a:rPr lang="en" altLang="zh-CN"/>
              <a:t>Existing ASIC AI accelerator has a specific dataflow, e.g. Shidiannao, NVDLA, Eyeriss.</a:t>
            </a:r>
            <a:endParaRPr lang="en-US" altLang="zh-CN"/>
          </a:p>
          <a:p>
            <a:pPr lvl="1"/>
            <a:r>
              <a:rPr lang="en-US" altLang="zh-CN"/>
              <a:t>Build a set of </a:t>
            </a:r>
            <a:r>
              <a:rPr lang="en-US" altLang="zh-CN">
                <a:solidFill>
                  <a:srgbClr val="FF0000"/>
                </a:solidFill>
              </a:rPr>
              <a:t>accelerator templates</a:t>
            </a:r>
            <a:r>
              <a:rPr lang="en-US" altLang="zh-CN"/>
              <a:t>. Each corresponds to a dataflow style and a fixed hardware structure. On top of it, we only need to allocate resource for templates. </a:t>
            </a:r>
            <a:endParaRPr lang="en" altLang="zh-CN"/>
          </a:p>
        </p:txBody>
      </p:sp>
      <p:sp>
        <p:nvSpPr>
          <p:cNvPr id="4" name="灯片编号占位符 3">
            <a:extLst>
              <a:ext uri="{FF2B5EF4-FFF2-40B4-BE49-F238E27FC236}">
                <a16:creationId xmlns:a16="http://schemas.microsoft.com/office/drawing/2014/main" id="{0B1CB1BB-1774-A849-A967-05582F386B12}"/>
              </a:ext>
            </a:extLst>
          </p:cNvPr>
          <p:cNvSpPr>
            <a:spLocks noGrp="1"/>
          </p:cNvSpPr>
          <p:nvPr>
            <p:ph type="sldNum" sz="quarter" idx="11"/>
          </p:nvPr>
        </p:nvSpPr>
        <p:spPr/>
        <p:txBody>
          <a:bodyPr/>
          <a:lstStyle/>
          <a:p>
            <a:pPr>
              <a:defRPr/>
            </a:pPr>
            <a:fld id="{0581BA8F-9364-4F3B-9ECC-1CBC2CDE499B}" type="slidenum">
              <a:rPr lang="en-US" altLang="zh-CN"/>
              <a:t>4</a:t>
            </a:fld>
            <a:endParaRPr lang="en-US" altLang="zh-CN" dirty="0"/>
          </a:p>
        </p:txBody>
      </p:sp>
      <p:pic>
        <p:nvPicPr>
          <p:cNvPr id="5" name="图片 4">
            <a:extLst>
              <a:ext uri="{FF2B5EF4-FFF2-40B4-BE49-F238E27FC236}">
                <a16:creationId xmlns:a16="http://schemas.microsoft.com/office/drawing/2014/main" id="{F1CF5531-BBF0-784F-A985-31938485396D}"/>
              </a:ext>
            </a:extLst>
          </p:cNvPr>
          <p:cNvPicPr>
            <a:picLocks noChangeAspect="1"/>
          </p:cNvPicPr>
          <p:nvPr/>
        </p:nvPicPr>
        <p:blipFill>
          <a:blip r:embed="rId3"/>
          <a:stretch>
            <a:fillRect/>
          </a:stretch>
        </p:blipFill>
        <p:spPr>
          <a:xfrm>
            <a:off x="1219200" y="5225143"/>
            <a:ext cx="6146800" cy="1397000"/>
          </a:xfrm>
          <a:prstGeom prst="rect">
            <a:avLst/>
          </a:prstGeom>
        </p:spPr>
      </p:pic>
    </p:spTree>
    <p:extLst>
      <p:ext uri="{BB962C8B-B14F-4D97-AF65-F5344CB8AC3E}">
        <p14:creationId xmlns:p14="http://schemas.microsoft.com/office/powerpoint/2010/main" val="2077868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DEBE5-D0EF-1740-99AD-C11F66DF5B90}"/>
              </a:ext>
            </a:extLst>
          </p:cNvPr>
          <p:cNvSpPr>
            <a:spLocks noGrp="1"/>
          </p:cNvSpPr>
          <p:nvPr>
            <p:ph type="title"/>
          </p:nvPr>
        </p:nvSpPr>
        <p:spPr/>
        <p:txBody>
          <a:bodyPr/>
          <a:lstStyle/>
          <a:p>
            <a:r>
              <a:rPr kumimoji="1" lang="en-US" altLang="zh-CN"/>
              <a:t>Challenge</a:t>
            </a:r>
            <a:endParaRPr kumimoji="1" lang="zh-CN" altLang="en-US"/>
          </a:p>
        </p:txBody>
      </p:sp>
      <p:sp>
        <p:nvSpPr>
          <p:cNvPr id="3" name="内容占位符 2">
            <a:extLst>
              <a:ext uri="{FF2B5EF4-FFF2-40B4-BE49-F238E27FC236}">
                <a16:creationId xmlns:a16="http://schemas.microsoft.com/office/drawing/2014/main" id="{959C03A2-0FB2-494F-AE41-735408B6C8C9}"/>
              </a:ext>
            </a:extLst>
          </p:cNvPr>
          <p:cNvSpPr>
            <a:spLocks noGrp="1"/>
          </p:cNvSpPr>
          <p:nvPr>
            <p:ph idx="1"/>
          </p:nvPr>
        </p:nvSpPr>
        <p:spPr>
          <a:xfrm>
            <a:off x="457200" y="1524000"/>
            <a:ext cx="8382000" cy="4876800"/>
          </a:xfrm>
        </p:spPr>
        <p:txBody>
          <a:bodyPr/>
          <a:lstStyle/>
          <a:p>
            <a:r>
              <a:rPr kumimoji="1" lang="en-US" altLang="zh-CN"/>
              <a:t>2.</a:t>
            </a:r>
            <a:r>
              <a:rPr lang="en" altLang="zh-CN" i="1" dirty="0"/>
              <a:t> Multiple neural architectures need to be identified under the unified design specs. </a:t>
            </a:r>
            <a:endParaRPr lang="en" altLang="zh-CN"/>
          </a:p>
          <a:p>
            <a:pPr lvl="1"/>
            <a:r>
              <a:rPr kumimoji="1" lang="en" altLang="zh-CN"/>
              <a:t>Realistic applications require the collaboration of multiple tasks.</a:t>
            </a:r>
            <a:r>
              <a:rPr kumimoji="1" lang="en-US" altLang="zh-CN"/>
              <a:t> The multiple DNNs have unified design specifications, including latency, energy and area. Need to be simultaneously optimized.</a:t>
            </a:r>
          </a:p>
          <a:p>
            <a:pPr lvl="1"/>
            <a:r>
              <a:rPr kumimoji="1" lang="en-US" altLang="zh-CN"/>
              <a:t>One dataflow is not suitable for all architectures. Integrate multiple heterogeneous sub-accelerators in one ASIC accelerator.</a:t>
            </a:r>
            <a:endParaRPr kumimoji="1" lang="en" altLang="zh-CN"/>
          </a:p>
        </p:txBody>
      </p:sp>
      <p:sp>
        <p:nvSpPr>
          <p:cNvPr id="4" name="灯片编号占位符 3">
            <a:extLst>
              <a:ext uri="{FF2B5EF4-FFF2-40B4-BE49-F238E27FC236}">
                <a16:creationId xmlns:a16="http://schemas.microsoft.com/office/drawing/2014/main" id="{0B1CB1BB-1774-A849-A967-05582F386B12}"/>
              </a:ext>
            </a:extLst>
          </p:cNvPr>
          <p:cNvSpPr>
            <a:spLocks noGrp="1"/>
          </p:cNvSpPr>
          <p:nvPr>
            <p:ph type="sldNum" sz="quarter" idx="11"/>
          </p:nvPr>
        </p:nvSpPr>
        <p:spPr/>
        <p:txBody>
          <a:bodyPr/>
          <a:lstStyle/>
          <a:p>
            <a:pPr>
              <a:defRPr/>
            </a:pPr>
            <a:fld id="{0581BA8F-9364-4F3B-9ECC-1CBC2CDE499B}" type="slidenum">
              <a:rPr lang="en-US" altLang="zh-CN"/>
              <a:t>5</a:t>
            </a:fld>
            <a:endParaRPr lang="en-US" altLang="zh-CN" dirty="0"/>
          </a:p>
        </p:txBody>
      </p:sp>
    </p:spTree>
    <p:extLst>
      <p:ext uri="{BB962C8B-B14F-4D97-AF65-F5344CB8AC3E}">
        <p14:creationId xmlns:p14="http://schemas.microsoft.com/office/powerpoint/2010/main" val="3833956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DEBE5-D0EF-1740-99AD-C11F66DF5B90}"/>
              </a:ext>
            </a:extLst>
          </p:cNvPr>
          <p:cNvSpPr>
            <a:spLocks noGrp="1"/>
          </p:cNvSpPr>
          <p:nvPr>
            <p:ph type="title"/>
          </p:nvPr>
        </p:nvSpPr>
        <p:spPr/>
        <p:txBody>
          <a:bodyPr/>
          <a:lstStyle/>
          <a:p>
            <a:r>
              <a:rPr kumimoji="1" lang="en-US" altLang="zh-CN"/>
              <a:t>Problem Definition</a:t>
            </a:r>
            <a:endParaRPr kumimoji="1" lang="zh-CN" altLang="en-US"/>
          </a:p>
        </p:txBody>
      </p:sp>
      <p:sp>
        <p:nvSpPr>
          <p:cNvPr id="3" name="内容占位符 2">
            <a:extLst>
              <a:ext uri="{FF2B5EF4-FFF2-40B4-BE49-F238E27FC236}">
                <a16:creationId xmlns:a16="http://schemas.microsoft.com/office/drawing/2014/main" id="{959C03A2-0FB2-494F-AE41-735408B6C8C9}"/>
              </a:ext>
            </a:extLst>
          </p:cNvPr>
          <p:cNvSpPr>
            <a:spLocks noGrp="1"/>
          </p:cNvSpPr>
          <p:nvPr>
            <p:ph idx="1"/>
          </p:nvPr>
        </p:nvSpPr>
        <p:spPr>
          <a:xfrm>
            <a:off x="21771" y="1524000"/>
            <a:ext cx="4285845" cy="4876800"/>
          </a:xfrm>
        </p:spPr>
        <p:txBody>
          <a:bodyPr/>
          <a:lstStyle/>
          <a:p>
            <a:pPr marL="457200" indent="-457200">
              <a:buFont typeface="+mj-ea"/>
              <a:buAutoNum type="circleNumDbPlain"/>
            </a:pPr>
            <a:r>
              <a:rPr kumimoji="1" lang="en-US" altLang="zh-CN" sz="2000" b="1"/>
              <a:t>Application: </a:t>
            </a:r>
            <a:r>
              <a:rPr kumimoji="1" lang="en-US" altLang="zh-CN" sz="2000"/>
              <a:t>determines the neural architectures;</a:t>
            </a:r>
          </a:p>
          <a:p>
            <a:pPr marL="457200" indent="-457200">
              <a:buFont typeface="+mj-ea"/>
              <a:buAutoNum type="circleNumDbPlain"/>
            </a:pPr>
            <a:r>
              <a:rPr kumimoji="1" lang="en-US" altLang="zh-CN" sz="2000" b="1"/>
              <a:t>Accelerator: </a:t>
            </a:r>
            <a:r>
              <a:rPr kumimoji="1" lang="en-US" altLang="zh-CN" sz="2000"/>
              <a:t>creates an ASIC template set;</a:t>
            </a:r>
          </a:p>
          <a:p>
            <a:pPr marL="457200" indent="-457200">
              <a:buFont typeface="+mj-ea"/>
              <a:buAutoNum type="circleNumDbPlain"/>
            </a:pPr>
            <a:r>
              <a:rPr kumimoji="1" lang="en-US" altLang="zh-CN" sz="2000"/>
              <a:t> </a:t>
            </a:r>
            <a:r>
              <a:rPr kumimoji="1" lang="en-US" altLang="zh-CN" sz="2000" b="1"/>
              <a:t>Synthesis: </a:t>
            </a:r>
            <a:r>
              <a:rPr kumimoji="1" lang="zh-CN" altLang="en-US" sz="2000" b="1"/>
              <a:t> </a:t>
            </a:r>
            <a:r>
              <a:rPr kumimoji="1" lang="en-US" altLang="zh-CN" sz="2000"/>
              <a:t>allocates a template with the resources to each sub-accelerator;  map and schedules the network layers to sub-accelerators.</a:t>
            </a:r>
          </a:p>
        </p:txBody>
      </p:sp>
      <p:sp>
        <p:nvSpPr>
          <p:cNvPr id="4" name="灯片编号占位符 3">
            <a:extLst>
              <a:ext uri="{FF2B5EF4-FFF2-40B4-BE49-F238E27FC236}">
                <a16:creationId xmlns:a16="http://schemas.microsoft.com/office/drawing/2014/main" id="{0B1CB1BB-1774-A849-A967-05582F386B12}"/>
              </a:ext>
            </a:extLst>
          </p:cNvPr>
          <p:cNvSpPr>
            <a:spLocks noGrp="1"/>
          </p:cNvSpPr>
          <p:nvPr>
            <p:ph type="sldNum" sz="quarter" idx="11"/>
          </p:nvPr>
        </p:nvSpPr>
        <p:spPr/>
        <p:txBody>
          <a:bodyPr/>
          <a:lstStyle/>
          <a:p>
            <a:pPr>
              <a:defRPr/>
            </a:pPr>
            <a:fld id="{0581BA8F-9364-4F3B-9ECC-1CBC2CDE499B}" type="slidenum">
              <a:rPr lang="en-US" altLang="zh-CN"/>
              <a:t>6</a:t>
            </a:fld>
            <a:endParaRPr lang="en-US" altLang="zh-CN" dirty="0"/>
          </a:p>
        </p:txBody>
      </p:sp>
      <p:pic>
        <p:nvPicPr>
          <p:cNvPr id="5" name="图片 4">
            <a:extLst>
              <a:ext uri="{FF2B5EF4-FFF2-40B4-BE49-F238E27FC236}">
                <a16:creationId xmlns:a16="http://schemas.microsoft.com/office/drawing/2014/main" id="{397C392B-ACD0-C841-82C3-4A4135518C8E}"/>
              </a:ext>
            </a:extLst>
          </p:cNvPr>
          <p:cNvPicPr>
            <a:picLocks noChangeAspect="1"/>
          </p:cNvPicPr>
          <p:nvPr/>
        </p:nvPicPr>
        <p:blipFill>
          <a:blip r:embed="rId3"/>
          <a:stretch>
            <a:fillRect/>
          </a:stretch>
        </p:blipFill>
        <p:spPr>
          <a:xfrm>
            <a:off x="4307617" y="1412064"/>
            <a:ext cx="4814612" cy="3800134"/>
          </a:xfrm>
          <a:prstGeom prst="rect">
            <a:avLst/>
          </a:prstGeom>
        </p:spPr>
      </p:pic>
    </p:spTree>
    <p:extLst>
      <p:ext uri="{BB962C8B-B14F-4D97-AF65-F5344CB8AC3E}">
        <p14:creationId xmlns:p14="http://schemas.microsoft.com/office/powerpoint/2010/main" val="764500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DEBE5-D0EF-1740-99AD-C11F66DF5B90}"/>
              </a:ext>
            </a:extLst>
          </p:cNvPr>
          <p:cNvSpPr>
            <a:spLocks noGrp="1"/>
          </p:cNvSpPr>
          <p:nvPr>
            <p:ph type="title"/>
          </p:nvPr>
        </p:nvSpPr>
        <p:spPr/>
        <p:txBody>
          <a:bodyPr/>
          <a:lstStyle/>
          <a:p>
            <a:r>
              <a:rPr kumimoji="1" lang="en-US" altLang="zh-CN"/>
              <a:t>Application</a:t>
            </a:r>
            <a:endParaRPr kumimoji="1"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59C03A2-0FB2-494F-AE41-735408B6C8C9}"/>
                  </a:ext>
                </a:extLst>
              </p:cNvPr>
              <p:cNvSpPr>
                <a:spLocks noGrp="1"/>
              </p:cNvSpPr>
              <p:nvPr>
                <p:ph idx="1"/>
              </p:nvPr>
            </p:nvSpPr>
            <p:spPr>
              <a:xfrm>
                <a:off x="457200" y="2057400"/>
                <a:ext cx="8229600" cy="4343400"/>
              </a:xfrm>
            </p:spPr>
            <p:txBody>
              <a:bodyPr/>
              <a:lstStyle/>
              <a:p>
                <a:pPr>
                  <a:lnSpc>
                    <a:spcPct val="100000"/>
                  </a:lnSpc>
                </a:pPr>
                <a:r>
                  <a:rPr lang="en" altLang="zh-CN" sz="2000" dirty="0"/>
                  <a:t>Task </a:t>
                </a:r>
                <a14:m>
                  <m:oMath xmlns:m="http://schemas.openxmlformats.org/officeDocument/2006/math">
                    <m:sSub>
                      <m:sSubPr>
                        <m:ctrlPr>
                          <a:rPr kumimoji="1" lang="en-US" altLang="zh-CN" sz="2000" i="1" dirty="0">
                            <a:latin typeface="Cambria Math" panose="02040503050406030204" pitchFamily="18" charset="0"/>
                          </a:rPr>
                        </m:ctrlPr>
                      </m:sSubPr>
                      <m:e>
                        <m:r>
                          <m:rPr>
                            <m:sty m:val="p"/>
                          </m:rPr>
                          <a:rPr kumimoji="1" lang="en-US" altLang="zh-CN" sz="2000" i="1" dirty="0">
                            <a:latin typeface="Cambria Math" panose="02040503050406030204" pitchFamily="18" charset="0"/>
                          </a:rPr>
                          <m:t>T</m:t>
                        </m:r>
                      </m:e>
                      <m:sub>
                        <m:r>
                          <a:rPr kumimoji="1" lang="en-US" altLang="zh-CN" sz="2000" i="1" dirty="0">
                            <a:latin typeface="Cambria Math" panose="02040503050406030204" pitchFamily="18" charset="0"/>
                          </a:rPr>
                          <m:t>𝑖</m:t>
                        </m:r>
                      </m:sub>
                    </m:sSub>
                    <m:r>
                      <a:rPr kumimoji="1" lang="en-US" altLang="zh-CN" sz="2000" i="1" dirty="0">
                        <a:latin typeface="Cambria Math" panose="02040503050406030204" pitchFamily="18" charset="0"/>
                      </a:rPr>
                      <m:t> </m:t>
                    </m:r>
                  </m:oMath>
                </a14:m>
                <a:r>
                  <a:rPr lang="en" altLang="zh-CN" sz="2000" dirty="0"/>
                  <a:t>corresponds to a DNN architecture </a:t>
                </a:r>
                <a14:m>
                  <m:oMath xmlns:m="http://schemas.openxmlformats.org/officeDocument/2006/math">
                    <m:sSub>
                      <m:sSubPr>
                        <m:ctrlPr>
                          <a:rPr kumimoji="1" lang="en-US" altLang="zh-CN" sz="2000" i="1" dirty="0">
                            <a:latin typeface="Cambria Math" panose="02040503050406030204" pitchFamily="18" charset="0"/>
                          </a:rPr>
                        </m:ctrlPr>
                      </m:sSubPr>
                      <m:e>
                        <m:r>
                          <a:rPr kumimoji="1" lang="en-US" altLang="zh-CN" sz="2000" i="1" dirty="0">
                            <a:latin typeface="Cambria Math" panose="02040503050406030204" pitchFamily="18" charset="0"/>
                          </a:rPr>
                          <m:t>𝐷</m:t>
                        </m:r>
                      </m:e>
                      <m:sub>
                        <m:r>
                          <a:rPr kumimoji="1" lang="en-US" altLang="zh-CN" sz="2000" i="1" dirty="0">
                            <a:latin typeface="Cambria Math" panose="02040503050406030204" pitchFamily="18" charset="0"/>
                          </a:rPr>
                          <m:t>𝑖</m:t>
                        </m:r>
                      </m:sub>
                    </m:sSub>
                    <m:r>
                      <a:rPr kumimoji="1" lang="en-US" altLang="zh-CN" sz="2000" b="0" i="0" dirty="0">
                        <a:latin typeface="Cambria Math" panose="02040503050406030204" pitchFamily="18" charset="0"/>
                      </a:rPr>
                      <m:t> ;</m:t>
                    </m:r>
                  </m:oMath>
                </a14:m>
                <a:endParaRPr kumimoji="1" lang="en-US" altLang="zh-CN" sz="2000" b="0" dirty="0"/>
              </a:p>
              <a:p>
                <a:pPr>
                  <a:lnSpc>
                    <a:spcPct val="100000"/>
                  </a:lnSpc>
                </a:pPr>
                <a14:m>
                  <m:oMath xmlns:m="http://schemas.openxmlformats.org/officeDocument/2006/math">
                    <m:sSub>
                      <m:sSubPr>
                        <m:ctrlPr>
                          <a:rPr kumimoji="1" lang="en-US" altLang="zh-CN" sz="2000" i="1" dirty="0">
                            <a:latin typeface="Cambria Math" panose="02040503050406030204" pitchFamily="18" charset="0"/>
                          </a:rPr>
                        </m:ctrlPr>
                      </m:sSubPr>
                      <m:e>
                        <m:r>
                          <a:rPr kumimoji="1" lang="en-US" altLang="zh-CN" sz="2000" i="1" dirty="0">
                            <a:latin typeface="Cambria Math" panose="02040503050406030204" pitchFamily="18" charset="0"/>
                          </a:rPr>
                          <m:t>𝐷</m:t>
                        </m:r>
                      </m:e>
                      <m:sub>
                        <m:r>
                          <a:rPr kumimoji="1" lang="en-US" altLang="zh-CN" sz="2000" i="1" dirty="0">
                            <a:latin typeface="Cambria Math" panose="02040503050406030204" pitchFamily="18" charset="0"/>
                          </a:rPr>
                          <m:t>𝑖</m:t>
                        </m:r>
                      </m:sub>
                    </m:sSub>
                  </m:oMath>
                </a14:m>
                <a:r>
                  <a:rPr lang="en" altLang="zh-CN" sz="2000" dirty="0"/>
                  <a:t> is composed of a backbone architecture </a:t>
                </a:r>
                <a14:m>
                  <m:oMath xmlns:m="http://schemas.openxmlformats.org/officeDocument/2006/math">
                    <m:sSub>
                      <m:sSubPr>
                        <m:ctrlPr>
                          <a:rPr kumimoji="1" lang="en-US" altLang="zh-CN" sz="2000" i="1" dirty="0">
                            <a:latin typeface="Cambria Math" panose="02040503050406030204" pitchFamily="18" charset="0"/>
                          </a:rPr>
                        </m:ctrlPr>
                      </m:sSubPr>
                      <m:e>
                        <m:r>
                          <a:rPr kumimoji="1" lang="en-US" altLang="zh-CN" sz="2000" i="1" dirty="0">
                            <a:latin typeface="Cambria Math" panose="02040503050406030204" pitchFamily="18" charset="0"/>
                          </a:rPr>
                          <m:t>𝐵</m:t>
                        </m:r>
                      </m:e>
                      <m:sub>
                        <m:r>
                          <a:rPr kumimoji="1" lang="en-US" altLang="zh-CN" sz="2000" i="1" dirty="0">
                            <a:latin typeface="Cambria Math" panose="02040503050406030204" pitchFamily="18" charset="0"/>
                          </a:rPr>
                          <m:t>𝑖</m:t>
                        </m:r>
                      </m:sub>
                    </m:sSub>
                  </m:oMath>
                </a14:m>
                <a:r>
                  <a:rPr lang="en" altLang="zh-CN" sz="2000" dirty="0"/>
                  <a:t>, a set of layers </a:t>
                </a:r>
                <a14:m>
                  <m:oMath xmlns:m="http://schemas.openxmlformats.org/officeDocument/2006/math">
                    <m:sSub>
                      <m:sSubPr>
                        <m:ctrlPr>
                          <a:rPr kumimoji="1" lang="en-US" altLang="zh-CN" sz="2000" i="1" dirty="0">
                            <a:latin typeface="Cambria Math" panose="02040503050406030204" pitchFamily="18" charset="0"/>
                          </a:rPr>
                        </m:ctrlPr>
                      </m:sSubPr>
                      <m:e>
                        <m:r>
                          <a:rPr kumimoji="1" lang="en-US" altLang="zh-CN" sz="2000" i="1" dirty="0">
                            <a:latin typeface="Cambria Math" panose="02040503050406030204" pitchFamily="18" charset="0"/>
                          </a:rPr>
                          <m:t>𝐿</m:t>
                        </m:r>
                      </m:e>
                      <m:sub>
                        <m:r>
                          <a:rPr kumimoji="1" lang="en-US" altLang="zh-CN" sz="2000" i="1" dirty="0">
                            <a:latin typeface="Cambria Math" panose="02040503050406030204" pitchFamily="18" charset="0"/>
                          </a:rPr>
                          <m:t>𝑖</m:t>
                        </m:r>
                      </m:sub>
                    </m:sSub>
                  </m:oMath>
                </a14:m>
                <a:r>
                  <a:rPr lang="en" altLang="zh-CN" sz="2000" dirty="0"/>
                  <a:t>, a set of hyperparameters </a:t>
                </a:r>
                <a14:m>
                  <m:oMath xmlns:m="http://schemas.openxmlformats.org/officeDocument/2006/math">
                    <m:sSub>
                      <m:sSubPr>
                        <m:ctrlPr>
                          <a:rPr kumimoji="1" lang="en-US" altLang="zh-CN" sz="2000" i="1" dirty="0">
                            <a:latin typeface="Cambria Math" panose="02040503050406030204" pitchFamily="18" charset="0"/>
                          </a:rPr>
                        </m:ctrlPr>
                      </m:sSubPr>
                      <m:e>
                        <m:r>
                          <a:rPr kumimoji="1" lang="en-US" altLang="zh-CN" sz="2000" i="1" dirty="0">
                            <a:latin typeface="Cambria Math" panose="02040503050406030204" pitchFamily="18" charset="0"/>
                          </a:rPr>
                          <m:t>𝐻</m:t>
                        </m:r>
                      </m:e>
                      <m:sub>
                        <m:r>
                          <a:rPr kumimoji="1" lang="en-US" altLang="zh-CN" sz="2000" i="1" dirty="0">
                            <a:latin typeface="Cambria Math" panose="02040503050406030204" pitchFamily="18" charset="0"/>
                          </a:rPr>
                          <m:t>𝑖</m:t>
                        </m:r>
                      </m:sub>
                    </m:sSub>
                  </m:oMath>
                </a14:m>
                <a:r>
                  <a:rPr lang="en" altLang="zh-CN" sz="2000" dirty="0"/>
                  <a:t>, and an accuracy </a:t>
                </a:r>
                <a14:m>
                  <m:oMath xmlns:m="http://schemas.openxmlformats.org/officeDocument/2006/math">
                    <m:r>
                      <a:rPr kumimoji="1" lang="en-US" altLang="zh-CN" sz="2000" i="1" dirty="0">
                        <a:latin typeface="Cambria Math" panose="02040503050406030204" pitchFamily="18" charset="0"/>
                      </a:rPr>
                      <m:t>𝑎𝑐</m:t>
                    </m:r>
                    <m:sSub>
                      <m:sSubPr>
                        <m:ctrlPr>
                          <a:rPr kumimoji="1" lang="en-US" altLang="zh-CN" sz="2000" i="1" dirty="0">
                            <a:latin typeface="Cambria Math" panose="02040503050406030204" pitchFamily="18" charset="0"/>
                          </a:rPr>
                        </m:ctrlPr>
                      </m:sSubPr>
                      <m:e>
                        <m:r>
                          <a:rPr kumimoji="1" lang="en-US" altLang="zh-CN" sz="2000" i="1" dirty="0">
                            <a:latin typeface="Cambria Math" panose="02040503050406030204" pitchFamily="18" charset="0"/>
                          </a:rPr>
                          <m:t>𝑐</m:t>
                        </m:r>
                      </m:e>
                      <m:sub>
                        <m:r>
                          <a:rPr kumimoji="1" lang="en-US" altLang="zh-CN" sz="2000" i="1" dirty="0">
                            <a:latin typeface="Cambria Math" panose="02040503050406030204" pitchFamily="18" charset="0"/>
                          </a:rPr>
                          <m:t>𝑖</m:t>
                        </m:r>
                      </m:sub>
                    </m:sSub>
                  </m:oMath>
                </a14:m>
                <a:r>
                  <a:rPr lang="en" altLang="zh-CN" sz="2000" dirty="0"/>
                  <a:t> </a:t>
                </a:r>
              </a:p>
              <a:p>
                <a:pPr>
                  <a:lnSpc>
                    <a:spcPct val="100000"/>
                  </a:lnSpc>
                </a:pPr>
                <a:r>
                  <a:rPr lang="en" altLang="zh-CN" sz="2000" dirty="0"/>
                  <a:t>Define the neural architecture search function </a:t>
                </a:r>
                <a14:m>
                  <m:oMath xmlns:m="http://schemas.openxmlformats.org/officeDocument/2006/math">
                    <m:sSub>
                      <m:sSubPr>
                        <m:ctrlPr>
                          <a:rPr kumimoji="1" lang="en-US" altLang="zh-CN" sz="2000" i="1" dirty="0">
                            <a:latin typeface="Cambria Math" panose="02040503050406030204" pitchFamily="18" charset="0"/>
                          </a:rPr>
                        </m:ctrlPr>
                      </m:sSubPr>
                      <m:e>
                        <m:r>
                          <a:rPr kumimoji="1" lang="en-US" altLang="zh-CN" sz="2000" i="1" dirty="0">
                            <a:latin typeface="Cambria Math" panose="02040503050406030204" pitchFamily="18" charset="0"/>
                          </a:rPr>
                          <m:t>𝐻</m:t>
                        </m:r>
                      </m:e>
                      <m:sub>
                        <m:r>
                          <a:rPr kumimoji="1" lang="en-US" altLang="zh-CN" sz="2000" i="1" dirty="0">
                            <a:latin typeface="Cambria Math" panose="02040503050406030204" pitchFamily="18" charset="0"/>
                          </a:rPr>
                          <m:t>𝑖</m:t>
                        </m:r>
                      </m:sub>
                    </m:sSub>
                    <m:r>
                      <a:rPr kumimoji="1" lang="en-US" altLang="zh-CN" sz="2000" b="0" i="0" dirty="0">
                        <a:latin typeface="Cambria Math" panose="02040503050406030204" pitchFamily="18" charset="0"/>
                      </a:rPr>
                      <m:t>=</m:t>
                    </m:r>
                    <m:r>
                      <m:rPr>
                        <m:sty m:val="p"/>
                      </m:rPr>
                      <a:rPr kumimoji="1" lang="en-US" altLang="zh-CN" sz="2000" b="0" i="0" dirty="0">
                        <a:latin typeface="Cambria Math" panose="02040503050406030204" pitchFamily="18" charset="0"/>
                      </a:rPr>
                      <m:t>nas</m:t>
                    </m:r>
                    <m:d>
                      <m:dPr>
                        <m:ctrlPr>
                          <a:rPr kumimoji="1" lang="en-US" altLang="zh-CN" sz="2000" b="0" i="1" dirty="0">
                            <a:latin typeface="Cambria Math" panose="02040503050406030204" pitchFamily="18" charset="0"/>
                          </a:rPr>
                        </m:ctrlPr>
                      </m:dPr>
                      <m:e>
                        <m:sSub>
                          <m:sSubPr>
                            <m:ctrlPr>
                              <a:rPr kumimoji="1" lang="en-US" altLang="zh-CN" sz="2000" b="0" i="1" dirty="0">
                                <a:latin typeface="Cambria Math" panose="02040503050406030204" pitchFamily="18" charset="0"/>
                              </a:rPr>
                            </m:ctrlPr>
                          </m:sSubPr>
                          <m:e>
                            <m:r>
                              <m:rPr>
                                <m:sty m:val="p"/>
                              </m:rPr>
                              <a:rPr kumimoji="1" lang="en-US" altLang="zh-CN" sz="2000" b="0" i="0" dirty="0">
                                <a:latin typeface="Cambria Math" panose="02040503050406030204" pitchFamily="18" charset="0"/>
                              </a:rPr>
                              <m:t>D</m:t>
                            </m:r>
                          </m:e>
                          <m:sub>
                            <m:r>
                              <m:rPr>
                                <m:sty m:val="p"/>
                              </m:rPr>
                              <a:rPr kumimoji="1" lang="en-US" altLang="zh-CN" sz="2000" b="0" i="0" dirty="0">
                                <a:latin typeface="Cambria Math" panose="02040503050406030204" pitchFamily="18" charset="0"/>
                              </a:rPr>
                              <m:t>i</m:t>
                            </m:r>
                          </m:sub>
                        </m:sSub>
                      </m:e>
                    </m:d>
                    <m:r>
                      <a:rPr kumimoji="1" lang="en-US" altLang="zh-CN" sz="2000" b="0" i="0" dirty="0">
                        <a:latin typeface="Cambria Math" panose="02040503050406030204" pitchFamily="18" charset="0"/>
                      </a:rPr>
                      <m:t>; </m:t>
                    </m:r>
                    <m:sSub>
                      <m:sSubPr>
                        <m:ctrlPr>
                          <a:rPr kumimoji="1" lang="en-US" altLang="zh-CN" sz="2000" i="1" dirty="0">
                            <a:latin typeface="Cambria Math" panose="02040503050406030204" pitchFamily="18" charset="0"/>
                          </a:rPr>
                        </m:ctrlPr>
                      </m:sSubPr>
                      <m:e>
                        <m:r>
                          <a:rPr kumimoji="1" lang="en-US" altLang="zh-CN" sz="2000" i="1" dirty="0">
                            <a:latin typeface="Cambria Math" panose="02040503050406030204" pitchFamily="18" charset="0"/>
                          </a:rPr>
                          <m:t>𝐻</m:t>
                        </m:r>
                      </m:e>
                      <m:sub>
                        <m:r>
                          <a:rPr kumimoji="1" lang="en-US" altLang="zh-CN" sz="2000" i="1" dirty="0">
                            <a:latin typeface="Cambria Math" panose="02040503050406030204" pitchFamily="18" charset="0"/>
                          </a:rPr>
                          <m:t>𝑖</m:t>
                        </m:r>
                      </m:sub>
                    </m:sSub>
                  </m:oMath>
                </a14:m>
                <a:r>
                  <a:rPr lang="en" altLang="zh-CN" sz="2000" dirty="0"/>
                  <a:t> identifies a specific neural architecture for task </a:t>
                </a:r>
                <a14:m>
                  <m:oMath xmlns:m="http://schemas.openxmlformats.org/officeDocument/2006/math">
                    <m:sSub>
                      <m:sSubPr>
                        <m:ctrlPr>
                          <a:rPr kumimoji="1" lang="en-US" altLang="zh-CN" sz="2000" i="1" dirty="0">
                            <a:latin typeface="Cambria Math" panose="02040503050406030204" pitchFamily="18" charset="0"/>
                          </a:rPr>
                        </m:ctrlPr>
                      </m:sSubPr>
                      <m:e>
                        <m:r>
                          <m:rPr>
                            <m:sty m:val="p"/>
                          </m:rPr>
                          <a:rPr kumimoji="1" lang="en-US" altLang="zh-CN" sz="2000" i="1" dirty="0">
                            <a:latin typeface="Cambria Math" panose="02040503050406030204" pitchFamily="18" charset="0"/>
                          </a:rPr>
                          <m:t>T</m:t>
                        </m:r>
                      </m:e>
                      <m:sub>
                        <m:r>
                          <a:rPr kumimoji="1" lang="en-US" altLang="zh-CN" sz="2000" i="1" dirty="0">
                            <a:latin typeface="Cambria Math" panose="02040503050406030204" pitchFamily="18" charset="0"/>
                          </a:rPr>
                          <m:t>𝑖</m:t>
                        </m:r>
                      </m:sub>
                    </m:sSub>
                    <m:r>
                      <a:rPr kumimoji="1" lang="en-US" altLang="zh-CN" sz="2000" i="1" dirty="0">
                        <a:latin typeface="Cambria Math" panose="02040503050406030204" pitchFamily="18" charset="0"/>
                      </a:rPr>
                      <m:t> </m:t>
                    </m:r>
                  </m:oMath>
                </a14:m>
                <a:r>
                  <a:rPr lang="en" altLang="zh-CN" sz="2000"/>
                  <a:t>;</a:t>
                </a:r>
              </a:p>
              <a:p>
                <a:endParaRPr lang="en" altLang="zh-CN" sz="2000" dirty="0"/>
              </a:p>
              <a:p>
                <a:endParaRPr kumimoji="1" lang="en-US" altLang="zh-CN" sz="2000"/>
              </a:p>
            </p:txBody>
          </p:sp>
        </mc:Choice>
        <mc:Fallback xmlns="">
          <p:sp>
            <p:nvSpPr>
              <p:cNvPr id="3" name="内容占位符 2">
                <a:extLst>
                  <a:ext uri="{FF2B5EF4-FFF2-40B4-BE49-F238E27FC236}">
                    <a16:creationId xmlns:a16="http://schemas.microsoft.com/office/drawing/2014/main" id="{959C03A2-0FB2-494F-AE41-735408B6C8C9}"/>
                  </a:ext>
                </a:extLst>
              </p:cNvPr>
              <p:cNvSpPr>
                <a:spLocks noGrp="1" noRot="1" noChangeAspect="1" noMove="1" noResize="1" noEditPoints="1" noAdjustHandles="1" noChangeArrowheads="1" noChangeShapeType="1" noTextEdit="1"/>
              </p:cNvSpPr>
              <p:nvPr>
                <p:ph idx="1"/>
              </p:nvPr>
            </p:nvSpPr>
            <p:spPr>
              <a:xfrm>
                <a:off x="457200" y="2057400"/>
                <a:ext cx="8229600" cy="4343400"/>
              </a:xfrm>
              <a:blipFill>
                <a:blip r:embed="rId3"/>
                <a:stretch>
                  <a:fillRect l="-154" t="-875"/>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0B1CB1BB-1774-A849-A967-05582F386B12}"/>
              </a:ext>
            </a:extLst>
          </p:cNvPr>
          <p:cNvSpPr>
            <a:spLocks noGrp="1"/>
          </p:cNvSpPr>
          <p:nvPr>
            <p:ph type="sldNum" sz="quarter" idx="11"/>
          </p:nvPr>
        </p:nvSpPr>
        <p:spPr/>
        <p:txBody>
          <a:bodyPr/>
          <a:lstStyle/>
          <a:p>
            <a:pPr>
              <a:defRPr/>
            </a:pPr>
            <a:fld id="{0581BA8F-9364-4F3B-9ECC-1CBC2CDE499B}" type="slidenum">
              <a:rPr lang="en-US" altLang="zh-CN"/>
              <a:t>7</a:t>
            </a:fld>
            <a:endParaRPr lang="en-US" altLang="zh-CN" dirty="0"/>
          </a:p>
        </p:txBody>
      </p:sp>
      <p:pic>
        <p:nvPicPr>
          <p:cNvPr id="7" name="图片 6">
            <a:extLst>
              <a:ext uri="{FF2B5EF4-FFF2-40B4-BE49-F238E27FC236}">
                <a16:creationId xmlns:a16="http://schemas.microsoft.com/office/drawing/2014/main" id="{0058F650-7749-6B46-B20A-726B7435A915}"/>
              </a:ext>
            </a:extLst>
          </p:cNvPr>
          <p:cNvPicPr>
            <a:picLocks noChangeAspect="1"/>
          </p:cNvPicPr>
          <p:nvPr/>
        </p:nvPicPr>
        <p:blipFill>
          <a:blip r:embed="rId4"/>
          <a:stretch>
            <a:fillRect/>
          </a:stretch>
        </p:blipFill>
        <p:spPr>
          <a:xfrm>
            <a:off x="4572000" y="4138273"/>
            <a:ext cx="4032250" cy="2491128"/>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DF912BE-ED14-974A-AC5B-A5318A63E5B2}"/>
                  </a:ext>
                </a:extLst>
              </p:cNvPr>
              <p:cNvSpPr txBox="1"/>
              <p:nvPr/>
            </p:nvSpPr>
            <p:spPr>
              <a:xfrm>
                <a:off x="762000" y="1543423"/>
                <a:ext cx="4953000" cy="369332"/>
              </a:xfrm>
              <a:prstGeom prst="rect">
                <a:avLst/>
              </a:prstGeom>
              <a:noFill/>
            </p:spPr>
            <p:txBody>
              <a:bodyPr wrap="square" lIns="0" tIns="0" rIns="0" bIns="0" rtlCol="0">
                <a:spAutoFit/>
              </a:bodyPr>
              <a:lstStyle/>
              <a:p>
                <a14:m>
                  <m:oMath xmlns:m="http://schemas.openxmlformats.org/officeDocument/2006/math">
                    <m:sSub>
                      <m:sSubPr>
                        <m:ctrlPr>
                          <a:rPr kumimoji="1" lang="en-US" altLang="zh-CN" sz="2400" b="0" i="1" dirty="0">
                            <a:latin typeface="Cambria Math" panose="02040503050406030204" pitchFamily="18" charset="0"/>
                            <a:ea typeface="+mn-ea"/>
                          </a:rPr>
                        </m:ctrlPr>
                      </m:sSubPr>
                      <m:e>
                        <m:r>
                          <m:rPr>
                            <m:sty m:val="p"/>
                          </m:rPr>
                          <a:rPr kumimoji="1" lang="en-US" altLang="zh-CN" sz="2400" i="1" dirty="0">
                            <a:latin typeface="Cambria Math" panose="02040503050406030204" pitchFamily="18" charset="0"/>
                            <a:ea typeface="+mn-ea"/>
                          </a:rPr>
                          <m:t>T</m:t>
                        </m:r>
                      </m:e>
                      <m:sub>
                        <m:r>
                          <a:rPr kumimoji="1" lang="en-US" altLang="zh-CN" sz="2400" b="0" i="1" dirty="0">
                            <a:latin typeface="Cambria Math" panose="02040503050406030204" pitchFamily="18" charset="0"/>
                            <a:ea typeface="+mn-ea"/>
                          </a:rPr>
                          <m:t>𝑖</m:t>
                        </m:r>
                      </m:sub>
                    </m:sSub>
                    <m:r>
                      <a:rPr kumimoji="1" lang="en-US" altLang="zh-CN" sz="2400" b="0" i="1" dirty="0">
                        <a:latin typeface="Cambria Math" panose="02040503050406030204" pitchFamily="18" charset="0"/>
                        <a:ea typeface="+mn-ea"/>
                      </a:rPr>
                      <m:t> −→  </m:t>
                    </m:r>
                    <m:sSub>
                      <m:sSubPr>
                        <m:ctrlPr>
                          <a:rPr kumimoji="1" lang="en-US" altLang="zh-CN" sz="2400" b="0" i="1" dirty="0">
                            <a:latin typeface="Cambria Math" panose="02040503050406030204" pitchFamily="18" charset="0"/>
                            <a:ea typeface="+mn-ea"/>
                          </a:rPr>
                        </m:ctrlPr>
                      </m:sSubPr>
                      <m:e>
                        <m:r>
                          <a:rPr kumimoji="1" lang="en-US" altLang="zh-CN" sz="2400" b="0" i="1" dirty="0">
                            <a:latin typeface="Cambria Math" panose="02040503050406030204" pitchFamily="18" charset="0"/>
                            <a:ea typeface="+mn-ea"/>
                          </a:rPr>
                          <m:t>𝐷</m:t>
                        </m:r>
                      </m:e>
                      <m:sub>
                        <m:r>
                          <a:rPr kumimoji="1" lang="en-US" altLang="zh-CN" sz="2400" b="0" i="1" dirty="0">
                            <a:latin typeface="Cambria Math" panose="02040503050406030204" pitchFamily="18" charset="0"/>
                            <a:ea typeface="+mn-ea"/>
                          </a:rPr>
                          <m:t>𝑖</m:t>
                        </m:r>
                      </m:sub>
                    </m:sSub>
                    <m:r>
                      <a:rPr kumimoji="1" lang="en-US" altLang="zh-CN" sz="2400" b="0" i="1" dirty="0">
                        <a:latin typeface="Cambria Math" panose="02040503050406030204" pitchFamily="18" charset="0"/>
                        <a:ea typeface="+mn-ea"/>
                      </a:rPr>
                      <m:t>={ </m:t>
                    </m:r>
                    <m:sSub>
                      <m:sSubPr>
                        <m:ctrlPr>
                          <a:rPr kumimoji="1" lang="en-US" altLang="zh-CN" sz="2400" b="0" i="1" dirty="0">
                            <a:latin typeface="Cambria Math" panose="02040503050406030204" pitchFamily="18" charset="0"/>
                            <a:ea typeface="+mn-ea"/>
                          </a:rPr>
                        </m:ctrlPr>
                      </m:sSubPr>
                      <m:e>
                        <m:r>
                          <a:rPr kumimoji="1" lang="en-US" altLang="zh-CN" sz="2400" b="0" i="1" dirty="0">
                            <a:latin typeface="Cambria Math" panose="02040503050406030204" pitchFamily="18" charset="0"/>
                            <a:ea typeface="+mn-ea"/>
                          </a:rPr>
                          <m:t>𝐵</m:t>
                        </m:r>
                      </m:e>
                      <m:sub>
                        <m:r>
                          <a:rPr kumimoji="1" lang="en-US" altLang="zh-CN" sz="2400" b="0" i="1" dirty="0">
                            <a:latin typeface="Cambria Math" panose="02040503050406030204" pitchFamily="18" charset="0"/>
                            <a:ea typeface="+mn-ea"/>
                          </a:rPr>
                          <m:t>𝑖</m:t>
                        </m:r>
                      </m:sub>
                    </m:sSub>
                    <m:r>
                      <a:rPr kumimoji="1" lang="en-US" altLang="zh-CN" sz="2400" b="0" i="1" dirty="0">
                        <a:latin typeface="Cambria Math" panose="02040503050406030204" pitchFamily="18" charset="0"/>
                        <a:ea typeface="+mn-ea"/>
                      </a:rPr>
                      <m:t>, </m:t>
                    </m:r>
                    <m:sSub>
                      <m:sSubPr>
                        <m:ctrlPr>
                          <a:rPr kumimoji="1" lang="en-US" altLang="zh-CN" sz="2400" b="0" i="1" dirty="0">
                            <a:latin typeface="Cambria Math" panose="02040503050406030204" pitchFamily="18" charset="0"/>
                            <a:ea typeface="+mn-ea"/>
                          </a:rPr>
                        </m:ctrlPr>
                      </m:sSubPr>
                      <m:e>
                        <m:r>
                          <a:rPr kumimoji="1" lang="en-US" altLang="zh-CN" sz="2400" b="0" i="1" dirty="0">
                            <a:latin typeface="Cambria Math" panose="02040503050406030204" pitchFamily="18" charset="0"/>
                            <a:ea typeface="+mn-ea"/>
                          </a:rPr>
                          <m:t>𝐿</m:t>
                        </m:r>
                      </m:e>
                      <m:sub>
                        <m:r>
                          <a:rPr kumimoji="1" lang="en-US" altLang="zh-CN" sz="2400" b="0" i="1" dirty="0">
                            <a:latin typeface="Cambria Math" panose="02040503050406030204" pitchFamily="18" charset="0"/>
                            <a:ea typeface="+mn-ea"/>
                          </a:rPr>
                          <m:t>𝑖</m:t>
                        </m:r>
                      </m:sub>
                    </m:sSub>
                    <m:r>
                      <a:rPr kumimoji="1" lang="en-US" altLang="zh-CN" sz="2400" b="0" i="1" dirty="0">
                        <a:latin typeface="Cambria Math" panose="02040503050406030204" pitchFamily="18" charset="0"/>
                        <a:ea typeface="+mn-ea"/>
                      </a:rPr>
                      <m:t>, </m:t>
                    </m:r>
                    <m:sSub>
                      <m:sSubPr>
                        <m:ctrlPr>
                          <a:rPr kumimoji="1" lang="en-US" altLang="zh-CN" sz="2400" b="0" i="1" dirty="0">
                            <a:latin typeface="Cambria Math" panose="02040503050406030204" pitchFamily="18" charset="0"/>
                            <a:ea typeface="+mn-ea"/>
                          </a:rPr>
                        </m:ctrlPr>
                      </m:sSubPr>
                      <m:e>
                        <m:r>
                          <a:rPr kumimoji="1" lang="en-US" altLang="zh-CN" sz="2400" b="0" i="1" dirty="0">
                            <a:latin typeface="Cambria Math" panose="02040503050406030204" pitchFamily="18" charset="0"/>
                            <a:ea typeface="+mn-ea"/>
                          </a:rPr>
                          <m:t>𝐻</m:t>
                        </m:r>
                      </m:e>
                      <m:sub>
                        <m:r>
                          <a:rPr kumimoji="1" lang="en-US" altLang="zh-CN" sz="2400" b="0" i="1" dirty="0">
                            <a:latin typeface="Cambria Math" panose="02040503050406030204" pitchFamily="18" charset="0"/>
                            <a:ea typeface="+mn-ea"/>
                          </a:rPr>
                          <m:t>𝑖</m:t>
                        </m:r>
                      </m:sub>
                    </m:sSub>
                    <m:r>
                      <a:rPr kumimoji="1" lang="en-US" altLang="zh-CN" sz="2400" b="0" i="1" dirty="0">
                        <a:latin typeface="Cambria Math" panose="02040503050406030204" pitchFamily="18" charset="0"/>
                        <a:ea typeface="+mn-ea"/>
                      </a:rPr>
                      <m:t>, </m:t>
                    </m:r>
                    <m:r>
                      <a:rPr kumimoji="1" lang="en-US" altLang="zh-CN" sz="2400" b="0" i="1" dirty="0">
                        <a:latin typeface="Cambria Math" panose="02040503050406030204" pitchFamily="18" charset="0"/>
                        <a:ea typeface="+mn-ea"/>
                      </a:rPr>
                      <m:t>𝑎𝑐</m:t>
                    </m:r>
                    <m:sSub>
                      <m:sSubPr>
                        <m:ctrlPr>
                          <a:rPr kumimoji="1" lang="en-US" altLang="zh-CN" sz="2400" b="0" i="1" dirty="0">
                            <a:latin typeface="Cambria Math" panose="02040503050406030204" pitchFamily="18" charset="0"/>
                            <a:ea typeface="+mn-ea"/>
                          </a:rPr>
                        </m:ctrlPr>
                      </m:sSubPr>
                      <m:e>
                        <m:r>
                          <a:rPr kumimoji="1" lang="en-US" altLang="zh-CN" sz="2400" b="0" i="1" dirty="0">
                            <a:latin typeface="Cambria Math" panose="02040503050406030204" pitchFamily="18" charset="0"/>
                            <a:ea typeface="+mn-ea"/>
                          </a:rPr>
                          <m:t>𝑐</m:t>
                        </m:r>
                      </m:e>
                      <m:sub>
                        <m:r>
                          <a:rPr kumimoji="1" lang="en-US" altLang="zh-CN" sz="2400" b="0" i="1" dirty="0">
                            <a:latin typeface="Cambria Math" panose="02040503050406030204" pitchFamily="18" charset="0"/>
                            <a:ea typeface="+mn-ea"/>
                          </a:rPr>
                          <m:t>𝑖</m:t>
                        </m:r>
                      </m:sub>
                    </m:sSub>
                    <m:r>
                      <a:rPr kumimoji="1" lang="en-US" altLang="zh-CN" sz="2400" b="0" i="1" dirty="0">
                        <a:latin typeface="Cambria Math" panose="02040503050406030204" pitchFamily="18" charset="0"/>
                        <a:ea typeface="+mn-ea"/>
                      </a:rPr>
                      <m:t>}</m:t>
                    </m:r>
                  </m:oMath>
                </a14:m>
                <a:r>
                  <a:rPr kumimoji="1" lang="en-US" altLang="zh-CN" sz="2400" i="1" dirty="0">
                    <a:latin typeface="+mn-lt"/>
                    <a:ea typeface="+mn-ea"/>
                  </a:rPr>
                  <a:t> </a:t>
                </a:r>
              </a:p>
            </p:txBody>
          </p:sp>
        </mc:Choice>
        <mc:Fallback xmlns="">
          <p:sp>
            <p:nvSpPr>
              <p:cNvPr id="8" name="文本框 7">
                <a:extLst>
                  <a:ext uri="{FF2B5EF4-FFF2-40B4-BE49-F238E27FC236}">
                    <a16:creationId xmlns:a16="http://schemas.microsoft.com/office/drawing/2014/main" id="{FDF912BE-ED14-974A-AC5B-A5318A63E5B2}"/>
                  </a:ext>
                </a:extLst>
              </p:cNvPr>
              <p:cNvSpPr txBox="1">
                <a:spLocks noRot="1" noChangeAspect="1" noMove="1" noResize="1" noEditPoints="1" noAdjustHandles="1" noChangeArrowheads="1" noChangeShapeType="1" noTextEdit="1"/>
              </p:cNvSpPr>
              <p:nvPr/>
            </p:nvSpPr>
            <p:spPr>
              <a:xfrm>
                <a:off x="762000" y="1543423"/>
                <a:ext cx="4953000" cy="369332"/>
              </a:xfrm>
              <a:prstGeom prst="rect">
                <a:avLst/>
              </a:prstGeom>
              <a:blipFill>
                <a:blip r:embed="rId5"/>
                <a:stretch>
                  <a:fillRect l="-2302" t="-6667" b="-4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832965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DEBE5-D0EF-1740-99AD-C11F66DF5B90}"/>
              </a:ext>
            </a:extLst>
          </p:cNvPr>
          <p:cNvSpPr>
            <a:spLocks noGrp="1"/>
          </p:cNvSpPr>
          <p:nvPr>
            <p:ph type="title"/>
          </p:nvPr>
        </p:nvSpPr>
        <p:spPr/>
        <p:txBody>
          <a:bodyPr/>
          <a:lstStyle/>
          <a:p>
            <a:r>
              <a:rPr kumimoji="1" lang="en-US" altLang="zh-CN"/>
              <a:t>ASIC Accelerator</a:t>
            </a:r>
            <a:endParaRPr kumimoji="1"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59C03A2-0FB2-494F-AE41-735408B6C8C9}"/>
                  </a:ext>
                </a:extLst>
              </p:cNvPr>
              <p:cNvSpPr>
                <a:spLocks noGrp="1"/>
              </p:cNvSpPr>
              <p:nvPr>
                <p:ph idx="1"/>
              </p:nvPr>
            </p:nvSpPr>
            <p:spPr>
              <a:xfrm>
                <a:off x="457200" y="1704323"/>
                <a:ext cx="8229600" cy="2562877"/>
              </a:xfrm>
            </p:spPr>
            <p:txBody>
              <a:bodyPr/>
              <a:lstStyle/>
              <a:p>
                <a:pPr>
                  <a:lnSpc>
                    <a:spcPct val="100000"/>
                  </a:lnSpc>
                </a:pPr>
                <a:r>
                  <a:rPr kumimoji="1" lang="en-US" altLang="zh-CN" sz="2000"/>
                  <a:t>A set of </a:t>
                </a:r>
                <a14:m>
                  <m:oMath xmlns:m="http://schemas.openxmlformats.org/officeDocument/2006/math">
                    <m:r>
                      <a:rPr kumimoji="1" lang="en-US" altLang="zh-CN" sz="2000" b="0" i="1">
                        <a:latin typeface="Cambria Math" panose="02040503050406030204" pitchFamily="18" charset="0"/>
                      </a:rPr>
                      <m:t>𝑘</m:t>
                    </m:r>
                  </m:oMath>
                </a14:m>
                <a:r>
                  <a:rPr kumimoji="1" lang="en-US" altLang="zh-CN" sz="2000"/>
                  <a:t> sub-accelerators are selected;</a:t>
                </a:r>
              </a:p>
              <a:p>
                <a:pPr>
                  <a:lnSpc>
                    <a:spcPct val="100000"/>
                  </a:lnSpc>
                </a:pPr>
                <a:r>
                  <a:rPr kumimoji="1" lang="en-US" altLang="zh-CN" sz="2000"/>
                  <a:t>Each sub-accelerator </a:t>
                </a:r>
                <a14:m>
                  <m:oMath xmlns:m="http://schemas.openxmlformats.org/officeDocument/2006/math">
                    <m:r>
                      <a:rPr kumimoji="1" lang="en-US" altLang="zh-CN" sz="2000" i="1" dirty="0">
                        <a:latin typeface="Cambria Math" panose="02040503050406030204" pitchFamily="18" charset="0"/>
                      </a:rPr>
                      <m:t>𝑎𝑖</m:t>
                    </m:r>
                    <m:sSub>
                      <m:sSubPr>
                        <m:ctrlPr>
                          <a:rPr kumimoji="1" lang="en-US" altLang="zh-CN" sz="2000" i="1" dirty="0">
                            <a:latin typeface="Cambria Math" panose="02040503050406030204" pitchFamily="18" charset="0"/>
                          </a:rPr>
                        </m:ctrlPr>
                      </m:sSubPr>
                      <m:e>
                        <m:r>
                          <a:rPr kumimoji="1" lang="en-US" altLang="zh-CN" sz="2000" i="1" dirty="0">
                            <a:latin typeface="Cambria Math" panose="02040503050406030204" pitchFamily="18" charset="0"/>
                          </a:rPr>
                          <m:t>𝑐</m:t>
                        </m:r>
                      </m:e>
                      <m:sub>
                        <m:r>
                          <a:rPr kumimoji="1" lang="en-US" altLang="zh-CN" sz="2000" i="1" dirty="0">
                            <a:latin typeface="Cambria Math" panose="02040503050406030204" pitchFamily="18" charset="0"/>
                          </a:rPr>
                          <m:t>𝑖</m:t>
                        </m:r>
                      </m:sub>
                    </m:sSub>
                  </m:oMath>
                </a14:m>
                <a:r>
                  <a:rPr kumimoji="1" lang="en-US" altLang="zh-CN" sz="2000" dirty="0"/>
                  <a:t> </a:t>
                </a:r>
                <a:r>
                  <a:rPr kumimoji="1" lang="en-US" altLang="zh-CN" sz="2000"/>
                  <a:t>has three properties: dataflow type </a:t>
                </a:r>
                <a14:m>
                  <m:oMath xmlns:m="http://schemas.openxmlformats.org/officeDocument/2006/math">
                    <m:r>
                      <a:rPr kumimoji="1" lang="en-US" altLang="zh-CN" sz="2000" i="1" dirty="0">
                        <a:latin typeface="Cambria Math" panose="02040503050406030204" pitchFamily="18" charset="0"/>
                      </a:rPr>
                      <m:t>𝑑</m:t>
                    </m:r>
                    <m:sSub>
                      <m:sSubPr>
                        <m:ctrlPr>
                          <a:rPr kumimoji="1" lang="en-US" altLang="zh-CN" sz="2000" i="1" dirty="0">
                            <a:latin typeface="Cambria Math" panose="02040503050406030204" pitchFamily="18" charset="0"/>
                          </a:rPr>
                        </m:ctrlPr>
                      </m:sSubPr>
                      <m:e>
                        <m:r>
                          <a:rPr kumimoji="1" lang="en-US" altLang="zh-CN" sz="2000" i="1" dirty="0">
                            <a:latin typeface="Cambria Math" panose="02040503050406030204" pitchFamily="18" charset="0"/>
                          </a:rPr>
                          <m:t>𝑓</m:t>
                        </m:r>
                      </m:e>
                      <m:sub>
                        <m:r>
                          <a:rPr kumimoji="1" lang="en-US" altLang="zh-CN" sz="2000" i="1" dirty="0">
                            <a:latin typeface="Cambria Math" panose="02040503050406030204" pitchFamily="18" charset="0"/>
                          </a:rPr>
                          <m:t>𝑖</m:t>
                        </m:r>
                      </m:sub>
                    </m:sSub>
                  </m:oMath>
                </a14:m>
                <a:r>
                  <a:rPr kumimoji="1" lang="en-US" altLang="zh-CN" sz="2000"/>
                  <a:t>, the number of PEs </a:t>
                </a:r>
                <a14:m>
                  <m:oMath xmlns:m="http://schemas.openxmlformats.org/officeDocument/2006/math">
                    <m:r>
                      <a:rPr kumimoji="1" lang="en-US" altLang="zh-CN" sz="2000" i="1" dirty="0">
                        <a:latin typeface="Cambria Math" panose="02040503050406030204" pitchFamily="18" charset="0"/>
                      </a:rPr>
                      <m:t>𝑝</m:t>
                    </m:r>
                    <m:sSub>
                      <m:sSubPr>
                        <m:ctrlPr>
                          <a:rPr kumimoji="1" lang="en-US" altLang="zh-CN" sz="2000" i="1" dirty="0">
                            <a:latin typeface="Cambria Math" panose="02040503050406030204" pitchFamily="18" charset="0"/>
                          </a:rPr>
                        </m:ctrlPr>
                      </m:sSubPr>
                      <m:e>
                        <m:r>
                          <a:rPr kumimoji="1" lang="en-US" altLang="zh-CN" sz="2000" i="1" dirty="0">
                            <a:latin typeface="Cambria Math" panose="02040503050406030204" pitchFamily="18" charset="0"/>
                          </a:rPr>
                          <m:t>𝑒</m:t>
                        </m:r>
                      </m:e>
                      <m:sub>
                        <m:r>
                          <a:rPr kumimoji="1" lang="en-US" altLang="zh-CN" sz="2000" i="1" dirty="0">
                            <a:latin typeface="Cambria Math" panose="02040503050406030204" pitchFamily="18" charset="0"/>
                          </a:rPr>
                          <m:t>𝑖</m:t>
                        </m:r>
                      </m:sub>
                    </m:sSub>
                  </m:oMath>
                </a14:m>
                <a:r>
                  <a:rPr kumimoji="1" lang="en-US" altLang="zh-CN" sz="2000"/>
                  <a:t>, The NoC bandwidth </a:t>
                </a:r>
                <a14:m>
                  <m:oMath xmlns:m="http://schemas.openxmlformats.org/officeDocument/2006/math">
                    <m:r>
                      <a:rPr kumimoji="1" lang="en-US" altLang="zh-CN" sz="2000" i="1" dirty="0">
                        <a:latin typeface="Cambria Math" panose="02040503050406030204" pitchFamily="18" charset="0"/>
                      </a:rPr>
                      <m:t>𝑏</m:t>
                    </m:r>
                    <m:sSub>
                      <m:sSubPr>
                        <m:ctrlPr>
                          <a:rPr kumimoji="1" lang="en-US" altLang="zh-CN" sz="2000" i="1" dirty="0">
                            <a:latin typeface="Cambria Math" panose="02040503050406030204" pitchFamily="18" charset="0"/>
                          </a:rPr>
                        </m:ctrlPr>
                      </m:sSubPr>
                      <m:e>
                        <m:r>
                          <a:rPr kumimoji="1" lang="en-US" altLang="zh-CN" sz="2000" i="1" dirty="0">
                            <a:latin typeface="Cambria Math" panose="02040503050406030204" pitchFamily="18" charset="0"/>
                          </a:rPr>
                          <m:t>𝑤</m:t>
                        </m:r>
                      </m:e>
                      <m:sub>
                        <m:r>
                          <a:rPr kumimoji="1" lang="en-US" altLang="zh-CN" sz="2000" i="1" dirty="0">
                            <a:latin typeface="Cambria Math" panose="02040503050406030204" pitchFamily="18" charset="0"/>
                          </a:rPr>
                          <m:t>𝑖</m:t>
                        </m:r>
                      </m:sub>
                    </m:sSub>
                  </m:oMath>
                </a14:m>
                <a:r>
                  <a:rPr kumimoji="1" lang="en-US" altLang="zh-CN" sz="2000"/>
                  <a:t>;</a:t>
                </a:r>
              </a:p>
              <a:p>
                <a:pPr>
                  <a:lnSpc>
                    <a:spcPct val="100000"/>
                  </a:lnSpc>
                </a:pPr>
                <a:r>
                  <a:rPr lang="en" altLang="zh-CN" sz="2000" dirty="0"/>
                  <a:t>According to the template and the mapped network layers, the memory size can be determined to support the full use of hardware, no need to be explored in the search space. </a:t>
                </a:r>
                <a:endParaRPr lang="en" altLang="zh-CN" sz="2000"/>
              </a:p>
              <a:p>
                <a:pPr marL="0" indent="0">
                  <a:lnSpc>
                    <a:spcPct val="100000"/>
                  </a:lnSpc>
                  <a:buNone/>
                </a:pPr>
                <a:endParaRPr kumimoji="1" lang="zh-CN" altLang="en-US" sz="2000"/>
              </a:p>
            </p:txBody>
          </p:sp>
        </mc:Choice>
        <mc:Fallback xmlns="">
          <p:sp>
            <p:nvSpPr>
              <p:cNvPr id="3" name="内容占位符 2">
                <a:extLst>
                  <a:ext uri="{FF2B5EF4-FFF2-40B4-BE49-F238E27FC236}">
                    <a16:creationId xmlns:a16="http://schemas.microsoft.com/office/drawing/2014/main" id="{959C03A2-0FB2-494F-AE41-735408B6C8C9}"/>
                  </a:ext>
                </a:extLst>
              </p:cNvPr>
              <p:cNvSpPr>
                <a:spLocks noGrp="1" noRot="1" noChangeAspect="1" noMove="1" noResize="1" noEditPoints="1" noAdjustHandles="1" noChangeArrowheads="1" noChangeShapeType="1" noTextEdit="1"/>
              </p:cNvSpPr>
              <p:nvPr>
                <p:ph idx="1"/>
              </p:nvPr>
            </p:nvSpPr>
            <p:spPr>
              <a:xfrm>
                <a:off x="457200" y="1704323"/>
                <a:ext cx="8229600" cy="2562877"/>
              </a:xfrm>
              <a:blipFill>
                <a:blip r:embed="rId3"/>
                <a:stretch>
                  <a:fillRect l="-154" t="-1485" r="-1389"/>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0B1CB1BB-1774-A849-A967-05582F386B12}"/>
              </a:ext>
            </a:extLst>
          </p:cNvPr>
          <p:cNvSpPr>
            <a:spLocks noGrp="1"/>
          </p:cNvSpPr>
          <p:nvPr>
            <p:ph type="sldNum" sz="quarter" idx="11"/>
          </p:nvPr>
        </p:nvSpPr>
        <p:spPr/>
        <p:txBody>
          <a:bodyPr/>
          <a:lstStyle/>
          <a:p>
            <a:pPr>
              <a:defRPr/>
            </a:pPr>
            <a:fld id="{0581BA8F-9364-4F3B-9ECC-1CBC2CDE499B}" type="slidenum">
              <a:rPr lang="en-US" altLang="zh-CN"/>
              <a:t>8</a:t>
            </a:fld>
            <a:endParaRPr lang="en-US" altLang="zh-CN" dirty="0"/>
          </a:p>
        </p:txBody>
      </p:sp>
      <p:pic>
        <p:nvPicPr>
          <p:cNvPr id="6" name="图片 5">
            <a:extLst>
              <a:ext uri="{FF2B5EF4-FFF2-40B4-BE49-F238E27FC236}">
                <a16:creationId xmlns:a16="http://schemas.microsoft.com/office/drawing/2014/main" id="{16105870-E408-F04D-AF8F-EFE4DDBB5987}"/>
              </a:ext>
            </a:extLst>
          </p:cNvPr>
          <p:cNvPicPr>
            <a:picLocks noChangeAspect="1"/>
          </p:cNvPicPr>
          <p:nvPr/>
        </p:nvPicPr>
        <p:blipFill>
          <a:blip r:embed="rId4"/>
          <a:stretch>
            <a:fillRect/>
          </a:stretch>
        </p:blipFill>
        <p:spPr>
          <a:xfrm>
            <a:off x="2004499" y="4287316"/>
            <a:ext cx="6921787" cy="2171541"/>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8AC2390-53CE-AC4D-B896-0E2BB2E9512B}"/>
                  </a:ext>
                </a:extLst>
              </p:cNvPr>
              <p:cNvSpPr txBox="1"/>
              <p:nvPr/>
            </p:nvSpPr>
            <p:spPr>
              <a:xfrm>
                <a:off x="489857" y="1334991"/>
                <a:ext cx="276633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dirty="0" smtClean="0">
                          <a:latin typeface="Cambria Math" panose="02040503050406030204" pitchFamily="18" charset="0"/>
                          <a:ea typeface="+mn-ea"/>
                        </a:rPr>
                        <m:t>𝑎𝑖</m:t>
                      </m:r>
                      <m:sSub>
                        <m:sSubPr>
                          <m:ctrlPr>
                            <a:rPr kumimoji="1" lang="en-US" altLang="zh-CN" sz="2400" b="0" i="1" dirty="0" smtClean="0">
                              <a:latin typeface="Cambria Math" panose="02040503050406030204" pitchFamily="18" charset="0"/>
                              <a:ea typeface="+mn-ea"/>
                            </a:rPr>
                          </m:ctrlPr>
                        </m:sSubPr>
                        <m:e>
                          <m:r>
                            <a:rPr kumimoji="1" lang="en-US" altLang="zh-CN" sz="2400" b="0" i="1" dirty="0" smtClean="0">
                              <a:latin typeface="Cambria Math" panose="02040503050406030204" pitchFamily="18" charset="0"/>
                              <a:ea typeface="+mn-ea"/>
                            </a:rPr>
                            <m:t>𝑐</m:t>
                          </m:r>
                        </m:e>
                        <m:sub>
                          <m:r>
                            <a:rPr kumimoji="1" lang="en-US" altLang="zh-CN" sz="2400" b="0" i="1" dirty="0" smtClean="0">
                              <a:latin typeface="Cambria Math" panose="02040503050406030204" pitchFamily="18" charset="0"/>
                              <a:ea typeface="+mn-ea"/>
                            </a:rPr>
                            <m:t>𝑖</m:t>
                          </m:r>
                        </m:sub>
                      </m:sSub>
                      <m:r>
                        <a:rPr kumimoji="1" lang="en-US" altLang="zh-CN" sz="2400" b="0" i="1" dirty="0" smtClean="0">
                          <a:latin typeface="Cambria Math" panose="02040503050406030204" pitchFamily="18" charset="0"/>
                          <a:ea typeface="+mn-ea"/>
                        </a:rPr>
                        <m:t>={</m:t>
                      </m:r>
                      <m:r>
                        <a:rPr kumimoji="1" lang="en-US" altLang="zh-CN" sz="2400" b="0" i="1" dirty="0" smtClean="0">
                          <a:latin typeface="Cambria Math" panose="02040503050406030204" pitchFamily="18" charset="0"/>
                          <a:ea typeface="+mn-ea"/>
                        </a:rPr>
                        <m:t>𝑑</m:t>
                      </m:r>
                      <m:sSub>
                        <m:sSubPr>
                          <m:ctrlPr>
                            <a:rPr kumimoji="1" lang="en-US" altLang="zh-CN" sz="2400" b="0" i="1" dirty="0" smtClean="0">
                              <a:latin typeface="Cambria Math" panose="02040503050406030204" pitchFamily="18" charset="0"/>
                              <a:ea typeface="+mn-ea"/>
                            </a:rPr>
                          </m:ctrlPr>
                        </m:sSubPr>
                        <m:e>
                          <m:r>
                            <a:rPr kumimoji="1" lang="en-US" altLang="zh-CN" sz="2400" b="0" i="1" dirty="0" smtClean="0">
                              <a:latin typeface="Cambria Math" panose="02040503050406030204" pitchFamily="18" charset="0"/>
                              <a:ea typeface="+mn-ea"/>
                            </a:rPr>
                            <m:t>𝑓</m:t>
                          </m:r>
                        </m:e>
                        <m:sub>
                          <m:r>
                            <a:rPr kumimoji="1" lang="en-US" altLang="zh-CN" sz="2400" b="0" i="1" dirty="0" smtClean="0">
                              <a:latin typeface="Cambria Math" panose="02040503050406030204" pitchFamily="18" charset="0"/>
                              <a:ea typeface="+mn-ea"/>
                            </a:rPr>
                            <m:t>𝑖</m:t>
                          </m:r>
                        </m:sub>
                      </m:sSub>
                      <m:r>
                        <a:rPr kumimoji="1" lang="en-US" altLang="zh-CN" sz="2400" b="0" i="1" dirty="0" smtClean="0">
                          <a:latin typeface="Cambria Math" panose="02040503050406030204" pitchFamily="18" charset="0"/>
                          <a:ea typeface="+mn-ea"/>
                        </a:rPr>
                        <m:t>, </m:t>
                      </m:r>
                      <m:r>
                        <a:rPr kumimoji="1" lang="en-US" altLang="zh-CN" sz="2400" b="0" i="1" dirty="0" smtClean="0">
                          <a:latin typeface="Cambria Math" panose="02040503050406030204" pitchFamily="18" charset="0"/>
                          <a:ea typeface="+mn-ea"/>
                        </a:rPr>
                        <m:t>𝑝</m:t>
                      </m:r>
                      <m:sSub>
                        <m:sSubPr>
                          <m:ctrlPr>
                            <a:rPr kumimoji="1" lang="en-US" altLang="zh-CN" sz="2400" b="0" i="1" dirty="0" smtClean="0">
                              <a:latin typeface="Cambria Math" panose="02040503050406030204" pitchFamily="18" charset="0"/>
                              <a:ea typeface="+mn-ea"/>
                            </a:rPr>
                          </m:ctrlPr>
                        </m:sSubPr>
                        <m:e>
                          <m:r>
                            <a:rPr kumimoji="1" lang="en-US" altLang="zh-CN" sz="2400" b="0" i="1" dirty="0" smtClean="0">
                              <a:latin typeface="Cambria Math" panose="02040503050406030204" pitchFamily="18" charset="0"/>
                              <a:ea typeface="+mn-ea"/>
                            </a:rPr>
                            <m:t>𝑒</m:t>
                          </m:r>
                        </m:e>
                        <m:sub>
                          <m:r>
                            <a:rPr kumimoji="1" lang="en-US" altLang="zh-CN" sz="2400" b="0" i="1" dirty="0" smtClean="0">
                              <a:latin typeface="Cambria Math" panose="02040503050406030204" pitchFamily="18" charset="0"/>
                              <a:ea typeface="+mn-ea"/>
                            </a:rPr>
                            <m:t>𝑖</m:t>
                          </m:r>
                        </m:sub>
                      </m:sSub>
                      <m:r>
                        <a:rPr kumimoji="1" lang="en-US" altLang="zh-CN" sz="2400" b="0" i="1" dirty="0" smtClean="0">
                          <a:latin typeface="Cambria Math" panose="02040503050406030204" pitchFamily="18" charset="0"/>
                          <a:ea typeface="+mn-ea"/>
                        </a:rPr>
                        <m:t>, </m:t>
                      </m:r>
                      <m:r>
                        <a:rPr kumimoji="1" lang="en-US" altLang="zh-CN" sz="2400" b="0" i="1" dirty="0" smtClean="0">
                          <a:latin typeface="Cambria Math" panose="02040503050406030204" pitchFamily="18" charset="0"/>
                          <a:ea typeface="+mn-ea"/>
                        </a:rPr>
                        <m:t>𝑏</m:t>
                      </m:r>
                      <m:sSub>
                        <m:sSubPr>
                          <m:ctrlPr>
                            <a:rPr kumimoji="1" lang="en-US" altLang="zh-CN" sz="2400" b="0" i="1" dirty="0" smtClean="0">
                              <a:latin typeface="Cambria Math" panose="02040503050406030204" pitchFamily="18" charset="0"/>
                              <a:ea typeface="+mn-ea"/>
                            </a:rPr>
                          </m:ctrlPr>
                        </m:sSubPr>
                        <m:e>
                          <m:r>
                            <a:rPr kumimoji="1" lang="en-US" altLang="zh-CN" sz="2400" b="0" i="1" dirty="0" smtClean="0">
                              <a:latin typeface="Cambria Math" panose="02040503050406030204" pitchFamily="18" charset="0"/>
                              <a:ea typeface="+mn-ea"/>
                            </a:rPr>
                            <m:t>𝑤</m:t>
                          </m:r>
                        </m:e>
                        <m:sub>
                          <m:r>
                            <a:rPr kumimoji="1" lang="en-US" altLang="zh-CN" sz="2400" b="0" i="1" dirty="0" smtClean="0">
                              <a:latin typeface="Cambria Math" panose="02040503050406030204" pitchFamily="18" charset="0"/>
                              <a:ea typeface="+mn-ea"/>
                            </a:rPr>
                            <m:t>𝑖</m:t>
                          </m:r>
                        </m:sub>
                      </m:sSub>
                      <m:r>
                        <a:rPr kumimoji="1" lang="en-US" altLang="zh-CN" sz="2400" b="0" i="1" dirty="0" smtClean="0">
                          <a:latin typeface="Cambria Math" panose="02040503050406030204" pitchFamily="18" charset="0"/>
                          <a:ea typeface="+mn-ea"/>
                        </a:rPr>
                        <m:t>}</m:t>
                      </m:r>
                    </m:oMath>
                  </m:oMathPara>
                </a14:m>
                <a:endParaRPr kumimoji="1" lang="zh-CN" altLang="en-US" sz="2400" dirty="0">
                  <a:latin typeface="+mn-lt"/>
                  <a:ea typeface="+mn-ea"/>
                </a:endParaRPr>
              </a:p>
            </p:txBody>
          </p:sp>
        </mc:Choice>
        <mc:Fallback xmlns="">
          <p:sp>
            <p:nvSpPr>
              <p:cNvPr id="7" name="文本框 6">
                <a:extLst>
                  <a:ext uri="{FF2B5EF4-FFF2-40B4-BE49-F238E27FC236}">
                    <a16:creationId xmlns:a16="http://schemas.microsoft.com/office/drawing/2014/main" id="{88AC2390-53CE-AC4D-B896-0E2BB2E9512B}"/>
                  </a:ext>
                </a:extLst>
              </p:cNvPr>
              <p:cNvSpPr txBox="1">
                <a:spLocks noRot="1" noChangeAspect="1" noMove="1" noResize="1" noEditPoints="1" noAdjustHandles="1" noChangeArrowheads="1" noChangeShapeType="1" noTextEdit="1"/>
              </p:cNvSpPr>
              <p:nvPr/>
            </p:nvSpPr>
            <p:spPr>
              <a:xfrm>
                <a:off x="489857" y="1334991"/>
                <a:ext cx="2766335" cy="369332"/>
              </a:xfrm>
              <a:prstGeom prst="rect">
                <a:avLst/>
              </a:prstGeom>
              <a:blipFill>
                <a:blip r:embed="rId5"/>
                <a:stretch>
                  <a:fillRect l="-1826" r="-3196" b="-3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9890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DEBE5-D0EF-1740-99AD-C11F66DF5B90}"/>
              </a:ext>
            </a:extLst>
          </p:cNvPr>
          <p:cNvSpPr>
            <a:spLocks noGrp="1"/>
          </p:cNvSpPr>
          <p:nvPr>
            <p:ph type="title"/>
          </p:nvPr>
        </p:nvSpPr>
        <p:spPr/>
        <p:txBody>
          <a:bodyPr/>
          <a:lstStyle/>
          <a:p>
            <a:r>
              <a:rPr kumimoji="1" lang="en-US" altLang="zh-CN"/>
              <a:t>Synthesis</a:t>
            </a:r>
            <a:endParaRPr kumimoji="1"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59C03A2-0FB2-494F-AE41-735408B6C8C9}"/>
                  </a:ext>
                </a:extLst>
              </p:cNvPr>
              <p:cNvSpPr>
                <a:spLocks noGrp="1"/>
              </p:cNvSpPr>
              <p:nvPr>
                <p:ph idx="1"/>
              </p:nvPr>
            </p:nvSpPr>
            <p:spPr>
              <a:xfrm>
                <a:off x="457200" y="1305454"/>
                <a:ext cx="8686800" cy="5019146"/>
              </a:xfrm>
            </p:spPr>
            <p:txBody>
              <a:bodyPr/>
              <a:lstStyle/>
              <a:p>
                <a:pPr>
                  <a:lnSpc>
                    <a:spcPct val="100000"/>
                  </a:lnSpc>
                </a:pPr>
                <a:r>
                  <a:rPr lang="en" altLang="zh-CN" sz="2000" dirty="0"/>
                  <a:t>Resource Allocation:</a:t>
                </a:r>
              </a:p>
              <a:p>
                <a:pPr lvl="1"/>
                <a:r>
                  <a:rPr lang="en" altLang="zh-CN" sz="1800"/>
                  <a:t>The  type of sub-accelerators are selected in the last step; The maximum number of PEs and the maximum bandwidth are predefined;</a:t>
                </a:r>
              </a:p>
              <a:p>
                <a:pPr lvl="1"/>
                <a:r>
                  <a:rPr lang="en" altLang="zh-CN" dirty="0"/>
                  <a:t>An allocation function </a:t>
                </a:r>
                <a14:m>
                  <m:oMath xmlns:m="http://schemas.openxmlformats.org/officeDocument/2006/math">
                    <m:r>
                      <a:rPr lang="en-US" altLang="zh-CN" i="1" dirty="0">
                        <a:latin typeface="Cambria Math" panose="02040503050406030204" pitchFamily="18" charset="0"/>
                      </a:rPr>
                      <m:t>𝑎𝑙𝑙𝑜𝑐</m:t>
                    </m:r>
                    <m:r>
                      <a:rPr lang="en-US" altLang="zh-CN" i="1" dirty="0">
                        <a:latin typeface="Cambria Math" panose="02040503050406030204" pitchFamily="18" charset="0"/>
                      </a:rPr>
                      <m:t>(</m:t>
                    </m:r>
                    <m:r>
                      <a:rPr lang="en-US" altLang="zh-CN" i="1" dirty="0">
                        <a:latin typeface="Cambria Math" panose="02040503050406030204" pitchFamily="18" charset="0"/>
                      </a:rPr>
                      <m:t>𝑎𝑖</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𝑐</m:t>
                        </m:r>
                      </m:e>
                      <m:sub>
                        <m:r>
                          <a:rPr lang="en-US" altLang="zh-CN" i="1" dirty="0">
                            <a:latin typeface="Cambria Math" panose="02040503050406030204" pitchFamily="18" charset="0"/>
                          </a:rPr>
                          <m:t>𝑖</m:t>
                        </m:r>
                      </m:sub>
                    </m:sSub>
                    <m:r>
                      <a:rPr lang="en-US" altLang="zh-CN" i="1" dirty="0">
                        <a:latin typeface="Cambria Math" panose="02040503050406030204" pitchFamily="18" charset="0"/>
                      </a:rPr>
                      <m:t>)</m:t>
                    </m:r>
                  </m:oMath>
                </a14:m>
                <a:r>
                  <a:rPr lang="en" altLang="zh-CN" dirty="0"/>
                  <a:t> to determine the dataflow template from </a:t>
                </a:r>
                <a14:m>
                  <m:oMath xmlns:m="http://schemas.openxmlformats.org/officeDocument/2006/math">
                    <m:r>
                      <a:rPr lang="en-US" altLang="zh-CN" i="1" dirty="0">
                        <a:latin typeface="Cambria Math" panose="02040503050406030204" pitchFamily="18" charset="0"/>
                      </a:rPr>
                      <m:t>𝐷𝐹</m:t>
                    </m:r>
                  </m:oMath>
                </a14:m>
                <a:r>
                  <a:rPr lang="en" altLang="zh-CN" dirty="0"/>
                  <a:t> , and the </a:t>
                </a:r>
                <a14:m>
                  <m:oMath xmlns:m="http://schemas.openxmlformats.org/officeDocument/2006/math">
                    <m:r>
                      <a:rPr lang="en-US" altLang="zh-CN" i="1" dirty="0">
                        <a:latin typeface="Cambria Math" panose="02040503050406030204" pitchFamily="18" charset="0"/>
                      </a:rPr>
                      <m:t>𝑃𝐸𝑠</m:t>
                    </m:r>
                  </m:oMath>
                </a14:m>
                <a:r>
                  <a:rPr lang="en" altLang="zh-CN" dirty="0"/>
                  <a:t> and bandwidth used for </a:t>
                </a:r>
                <a14:m>
                  <m:oMath xmlns:m="http://schemas.openxmlformats.org/officeDocument/2006/math">
                    <m:r>
                      <a:rPr lang="en-US" altLang="zh-CN" i="1" dirty="0">
                        <a:latin typeface="Cambria Math" panose="02040503050406030204" pitchFamily="18" charset="0"/>
                      </a:rPr>
                      <m:t>𝑎𝑖</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𝑐</m:t>
                        </m:r>
                      </m:e>
                      <m:sub>
                        <m:r>
                          <a:rPr lang="en-US" altLang="zh-CN" i="1" dirty="0">
                            <a:latin typeface="Cambria Math" panose="02040503050406030204" pitchFamily="18" charset="0"/>
                          </a:rPr>
                          <m:t>𝑖</m:t>
                        </m:r>
                      </m:sub>
                    </m:sSub>
                  </m:oMath>
                </a14:m>
                <a:r>
                  <a:rPr lang="en" altLang="zh-CN" dirty="0"/>
                  <a:t> , such that </a:t>
                </a:r>
                <a14:m>
                  <m:oMath xmlns:m="http://schemas.openxmlformats.org/officeDocument/2006/math">
                    <m:sSub>
                      <m:sSubPr>
                        <m:ctrlPr>
                          <a:rPr lang="en-US" altLang="zh-CN" i="1" dirty="0">
                            <a:latin typeface="Cambria Math" panose="02040503050406030204" pitchFamily="18" charset="0"/>
                            <a:ea typeface="Cambria Math" panose="02040503050406030204" pitchFamily="18" charset="0"/>
                          </a:rPr>
                        </m:ctrlPr>
                      </m:sSubPr>
                      <m:e>
                        <m:r>
                          <m:rPr>
                            <m:sty m:val="p"/>
                          </m:rPr>
                          <a:rPr lang="el-GR" altLang="zh-CN" i="1" dirty="0">
                            <a:latin typeface="Cambria Math" panose="02040503050406030204" pitchFamily="18" charset="0"/>
                            <a:ea typeface="Cambria Math" panose="02040503050406030204" pitchFamily="18" charset="0"/>
                          </a:rPr>
                          <m:t>Σ</m:t>
                        </m:r>
                      </m:e>
                      <m:sub>
                        <m:r>
                          <a:rPr lang="en-US" altLang="zh-CN" i="1" dirty="0">
                            <a:latin typeface="Cambria Math" panose="02040503050406030204" pitchFamily="18" charset="0"/>
                            <a:ea typeface="Cambria Math" panose="02040503050406030204" pitchFamily="18" charset="0"/>
                          </a:rPr>
                          <m:t>𝑖</m:t>
                        </m:r>
                      </m:sub>
                    </m:sSub>
                    <m:r>
                      <a:rPr lang="en-US" altLang="zh-CN" dirty="0">
                        <a:latin typeface="Cambria Math" panose="02040503050406030204" pitchFamily="18" charset="0"/>
                        <a:ea typeface="Cambria Math" panose="02040503050406030204" pitchFamily="18" charset="0"/>
                      </a:rPr>
                      <m:t>=</m:t>
                    </m:r>
                    <m:d>
                      <m:dPr>
                        <m:begChr m:val="{"/>
                        <m:endChr m:val="}"/>
                        <m:ctrlPr>
                          <a:rPr lang="en-US" altLang="zh-CN" i="1" dirty="0">
                            <a:latin typeface="Cambria Math" panose="02040503050406030204" pitchFamily="18" charset="0"/>
                            <a:ea typeface="Cambria Math" panose="02040503050406030204" pitchFamily="18" charset="0"/>
                          </a:rPr>
                        </m:ctrlPr>
                      </m:dPr>
                      <m:e>
                        <m:r>
                          <a:rPr lang="en-US" altLang="zh-CN" i="1" dirty="0">
                            <a:latin typeface="Cambria Math" panose="02040503050406030204" pitchFamily="18" charset="0"/>
                            <a:ea typeface="Cambria Math" panose="02040503050406030204" pitchFamily="18" charset="0"/>
                          </a:rPr>
                          <m:t>𝑝</m:t>
                        </m:r>
                        <m:sSub>
                          <m:sSubPr>
                            <m:ctrlPr>
                              <a:rPr lang="en-US" altLang="zh-CN" i="1" dirty="0">
                                <a:latin typeface="Cambria Math" panose="02040503050406030204" pitchFamily="18" charset="0"/>
                                <a:ea typeface="Cambria Math" panose="02040503050406030204" pitchFamily="18" charset="0"/>
                              </a:rPr>
                            </m:ctrlPr>
                          </m:sSubPr>
                          <m:e>
                            <m:r>
                              <a:rPr lang="en-US" altLang="zh-CN" i="1" dirty="0">
                                <a:latin typeface="Cambria Math" panose="02040503050406030204" pitchFamily="18" charset="0"/>
                                <a:ea typeface="Cambria Math" panose="02040503050406030204" pitchFamily="18" charset="0"/>
                              </a:rPr>
                              <m:t>𝑒</m:t>
                            </m:r>
                          </m:e>
                          <m:sub>
                            <m:r>
                              <a:rPr lang="en-US" altLang="zh-CN" i="1" dirty="0">
                                <a:latin typeface="Cambria Math" panose="02040503050406030204" pitchFamily="18" charset="0"/>
                                <a:ea typeface="Cambria Math" panose="02040503050406030204" pitchFamily="18" charset="0"/>
                              </a:rPr>
                              <m:t>𝑖</m:t>
                            </m:r>
                          </m:sub>
                        </m:sSub>
                      </m:e>
                    </m:d>
                  </m:oMath>
                </a14:m>
                <a:r>
                  <a:rPr lang="en" altLang="zh-CN" dirty="0"/>
                  <a:t>≤ NP and  </a:t>
                </a:r>
                <a14:m>
                  <m:oMath xmlns:m="http://schemas.openxmlformats.org/officeDocument/2006/math">
                    <m:sSub>
                      <m:sSubPr>
                        <m:ctrlPr>
                          <a:rPr lang="en-US" altLang="zh-CN" i="1" dirty="0">
                            <a:latin typeface="Cambria Math" panose="02040503050406030204" pitchFamily="18" charset="0"/>
                            <a:ea typeface="Cambria Math" panose="02040503050406030204" pitchFamily="18" charset="0"/>
                          </a:rPr>
                        </m:ctrlPr>
                      </m:sSubPr>
                      <m:e>
                        <m:r>
                          <m:rPr>
                            <m:sty m:val="p"/>
                          </m:rPr>
                          <a:rPr lang="el-GR" altLang="zh-CN" i="1" dirty="0">
                            <a:latin typeface="Cambria Math" panose="02040503050406030204" pitchFamily="18" charset="0"/>
                            <a:ea typeface="Cambria Math" panose="02040503050406030204" pitchFamily="18" charset="0"/>
                          </a:rPr>
                          <m:t>Σ</m:t>
                        </m:r>
                      </m:e>
                      <m:sub>
                        <m:r>
                          <a:rPr lang="en-US" altLang="zh-CN" i="1" dirty="0">
                            <a:latin typeface="Cambria Math" panose="02040503050406030204" pitchFamily="18" charset="0"/>
                            <a:ea typeface="Cambria Math" panose="02040503050406030204" pitchFamily="18" charset="0"/>
                          </a:rPr>
                          <m:t>𝑖</m:t>
                        </m:r>
                      </m:sub>
                    </m:sSub>
                    <m:r>
                      <a:rPr lang="en-US" altLang="zh-CN" dirty="0">
                        <a:latin typeface="Cambria Math" panose="02040503050406030204" pitchFamily="18" charset="0"/>
                        <a:ea typeface="Cambria Math" panose="02040503050406030204" pitchFamily="18" charset="0"/>
                      </a:rPr>
                      <m:t>=</m:t>
                    </m:r>
                    <m:d>
                      <m:dPr>
                        <m:begChr m:val="{"/>
                        <m:endChr m:val="}"/>
                        <m:ctrlPr>
                          <a:rPr lang="en-US" altLang="zh-CN" i="1" dirty="0">
                            <a:latin typeface="Cambria Math" panose="02040503050406030204" pitchFamily="18" charset="0"/>
                            <a:ea typeface="Cambria Math" panose="02040503050406030204" pitchFamily="18" charset="0"/>
                          </a:rPr>
                        </m:ctrlPr>
                      </m:dPr>
                      <m:e>
                        <m:r>
                          <a:rPr lang="en-US" altLang="zh-CN" i="1" dirty="0">
                            <a:latin typeface="Cambria Math" panose="02040503050406030204" pitchFamily="18" charset="0"/>
                            <a:ea typeface="Cambria Math" panose="02040503050406030204" pitchFamily="18" charset="0"/>
                          </a:rPr>
                          <m:t>𝑏</m:t>
                        </m:r>
                        <m:sSub>
                          <m:sSubPr>
                            <m:ctrlPr>
                              <a:rPr lang="en-US" altLang="zh-CN" i="1" dirty="0">
                                <a:latin typeface="Cambria Math" panose="02040503050406030204" pitchFamily="18" charset="0"/>
                                <a:ea typeface="Cambria Math" panose="02040503050406030204" pitchFamily="18" charset="0"/>
                              </a:rPr>
                            </m:ctrlPr>
                          </m:sSubPr>
                          <m:e>
                            <m:r>
                              <a:rPr lang="en-US" altLang="zh-CN" i="1" dirty="0">
                                <a:latin typeface="Cambria Math" panose="02040503050406030204" pitchFamily="18" charset="0"/>
                                <a:ea typeface="Cambria Math" panose="02040503050406030204" pitchFamily="18" charset="0"/>
                              </a:rPr>
                              <m:t>𝑤</m:t>
                            </m:r>
                          </m:e>
                          <m:sub>
                            <m:r>
                              <a:rPr lang="en-US" altLang="zh-CN" i="1" dirty="0">
                                <a:latin typeface="Cambria Math" panose="02040503050406030204" pitchFamily="18" charset="0"/>
                                <a:ea typeface="Cambria Math" panose="02040503050406030204" pitchFamily="18" charset="0"/>
                              </a:rPr>
                              <m:t>𝑖</m:t>
                            </m:r>
                          </m:sub>
                        </m:sSub>
                      </m:e>
                    </m:d>
                  </m:oMath>
                </a14:m>
                <a:r>
                  <a:rPr lang="en" altLang="zh-CN" dirty="0"/>
                  <a:t>≤ BW </a:t>
                </a:r>
                <a:endParaRPr lang="en" altLang="zh-CN" sz="2000" dirty="0"/>
              </a:p>
              <a:p>
                <a:pPr>
                  <a:lnSpc>
                    <a:spcPct val="100000"/>
                  </a:lnSpc>
                </a:pPr>
                <a:r>
                  <a:rPr lang="en" altLang="zh-CN" sz="2000" dirty="0"/>
                  <a:t>Mapper and Scheduler:</a:t>
                </a:r>
              </a:p>
              <a:p>
                <a:pPr lvl="1"/>
                <a:r>
                  <a:rPr lang="en" altLang="zh-CN" dirty="0"/>
                  <a:t>Map network layers to sub-accelerators and determine their execution orders on each sub-accelerator;</a:t>
                </a:r>
              </a:p>
              <a:p>
                <a:pPr lvl="1"/>
                <a:r>
                  <a:rPr lang="en" altLang="zh-CN" dirty="0"/>
                  <a:t>A map function </a:t>
                </a:r>
                <a14:m>
                  <m:oMath xmlns:m="http://schemas.openxmlformats.org/officeDocument/2006/math">
                    <m:r>
                      <a:rPr lang="en-US" altLang="zh-CN" b="0" i="1" dirty="0">
                        <a:latin typeface="Cambria Math" panose="02040503050406030204" pitchFamily="18" charset="0"/>
                      </a:rPr>
                      <m:t>𝑚𝑎𝑝</m:t>
                    </m:r>
                    <m:d>
                      <m:dPr>
                        <m:ctrlPr>
                          <a:rPr lang="en-US" altLang="zh-CN" b="0" i="1" dirty="0">
                            <a:latin typeface="Cambria Math" panose="02040503050406030204" pitchFamily="18" charset="0"/>
                          </a:rPr>
                        </m:ctrlPr>
                      </m:dPr>
                      <m:e>
                        <m:sSub>
                          <m:sSubPr>
                            <m:ctrlPr>
                              <a:rPr lang="en-US" altLang="zh-CN" b="0" i="1" dirty="0">
                                <a:latin typeface="Cambria Math" panose="02040503050406030204" pitchFamily="18" charset="0"/>
                              </a:rPr>
                            </m:ctrlPr>
                          </m:sSubPr>
                          <m:e>
                            <m:r>
                              <a:rPr lang="en-US" altLang="zh-CN" b="0" i="1" dirty="0">
                                <a:latin typeface="Cambria Math" panose="02040503050406030204" pitchFamily="18" charset="0"/>
                              </a:rPr>
                              <m:t>𝑙</m:t>
                            </m:r>
                          </m:e>
                          <m:sub>
                            <m:r>
                              <a:rPr lang="en-US" altLang="zh-CN" b="0" i="1" dirty="0">
                                <a:latin typeface="Cambria Math" panose="02040503050406030204" pitchFamily="18" charset="0"/>
                              </a:rPr>
                              <m:t>𝑖</m:t>
                            </m:r>
                          </m:sub>
                        </m:sSub>
                        <m:r>
                          <a:rPr lang="en-US" altLang="zh-CN" b="0" i="1" dirty="0">
                            <a:latin typeface="Cambria Math" panose="02040503050406030204" pitchFamily="18" charset="0"/>
                          </a:rPr>
                          <m:t>, </m:t>
                        </m:r>
                        <m:r>
                          <a:rPr lang="en-US" altLang="zh-CN" b="0" i="1" dirty="0">
                            <a:latin typeface="Cambria Math" panose="02040503050406030204" pitchFamily="18" charset="0"/>
                          </a:rPr>
                          <m:t>𝑗</m:t>
                        </m:r>
                      </m:e>
                    </m:d>
                    <m:r>
                      <a:rPr lang="en-US" altLang="zh-CN" b="0" i="1" dirty="0">
                        <a:latin typeface="Cambria Math" panose="02040503050406030204" pitchFamily="18" charset="0"/>
                      </a:rPr>
                      <m:t>=</m:t>
                    </m:r>
                    <m:r>
                      <a:rPr lang="en-US" altLang="zh-CN" b="0" i="1" dirty="0">
                        <a:latin typeface="Cambria Math" panose="02040503050406030204" pitchFamily="18" charset="0"/>
                      </a:rPr>
                      <m:t>𝑎𝑖</m:t>
                    </m:r>
                    <m:sSub>
                      <m:sSubPr>
                        <m:ctrlPr>
                          <a:rPr lang="en-US" altLang="zh-CN" b="0" i="1" dirty="0">
                            <a:latin typeface="Cambria Math" panose="02040503050406030204" pitchFamily="18" charset="0"/>
                          </a:rPr>
                        </m:ctrlPr>
                      </m:sSubPr>
                      <m:e>
                        <m:r>
                          <a:rPr lang="en-US" altLang="zh-CN" b="0" i="1" dirty="0">
                            <a:latin typeface="Cambria Math" panose="02040503050406030204" pitchFamily="18" charset="0"/>
                          </a:rPr>
                          <m:t>𝑐</m:t>
                        </m:r>
                      </m:e>
                      <m:sub>
                        <m:r>
                          <a:rPr lang="en-US" altLang="zh-CN" b="0" i="1" dirty="0">
                            <a:latin typeface="Cambria Math" panose="02040503050406030204" pitchFamily="18" charset="0"/>
                          </a:rPr>
                          <m:t>𝑘</m:t>
                        </m:r>
                      </m:sub>
                    </m:sSub>
                    <m:r>
                      <a:rPr lang="en-US" altLang="zh-CN" b="0" i="1" dirty="0">
                        <a:latin typeface="Cambria Math" panose="02040503050406030204" pitchFamily="18" charset="0"/>
                      </a:rPr>
                      <m:t> </m:t>
                    </m:r>
                  </m:oMath>
                </a14:m>
                <a:r>
                  <a:rPr lang="en" altLang="zh-CN" dirty="0"/>
                  <a:t>, indicates the </a:t>
                </a:r>
                <a14:m>
                  <m:oMath xmlns:m="http://schemas.openxmlformats.org/officeDocument/2006/math">
                    <m:sSup>
                      <m:sSupPr>
                        <m:ctrlPr>
                          <a:rPr lang="en" altLang="zh-CN" i="1" dirty="0">
                            <a:latin typeface="Cambria Math" panose="02040503050406030204" pitchFamily="18" charset="0"/>
                          </a:rPr>
                        </m:ctrlPr>
                      </m:sSupPr>
                      <m:e>
                        <m:r>
                          <a:rPr lang="en-US" altLang="zh-CN" b="0" i="1" dirty="0">
                            <a:latin typeface="Cambria Math" panose="02040503050406030204" pitchFamily="18" charset="0"/>
                          </a:rPr>
                          <m:t>𝑗</m:t>
                        </m:r>
                      </m:e>
                      <m:sup>
                        <m:r>
                          <a:rPr lang="en-US" altLang="zh-CN" b="0" i="1" dirty="0">
                            <a:latin typeface="Cambria Math" panose="02040503050406030204" pitchFamily="18" charset="0"/>
                          </a:rPr>
                          <m:t>𝑡h</m:t>
                        </m:r>
                      </m:sup>
                    </m:sSup>
                  </m:oMath>
                </a14:m>
                <a:r>
                  <a:rPr lang="en" altLang="zh-CN" dirty="0"/>
                  <a:t> network layer </a:t>
                </a:r>
                <a14:m>
                  <m:oMath xmlns:m="http://schemas.openxmlformats.org/officeDocument/2006/math">
                    <m:sSub>
                      <m:sSubPr>
                        <m:ctrlPr>
                          <a:rPr lang="en" altLang="zh-CN" i="1" dirty="0">
                            <a:latin typeface="Cambria Math" panose="02040503050406030204" pitchFamily="18" charset="0"/>
                          </a:rPr>
                        </m:ctrlPr>
                      </m:sSubPr>
                      <m:e>
                        <m:r>
                          <a:rPr lang="en-US" altLang="zh-CN" b="0" i="1" dirty="0">
                            <a:latin typeface="Cambria Math" panose="02040503050406030204" pitchFamily="18" charset="0"/>
                          </a:rPr>
                          <m:t>𝑙</m:t>
                        </m:r>
                      </m:e>
                      <m:sub>
                        <m:r>
                          <a:rPr lang="en-US" altLang="zh-CN" b="0" i="1" dirty="0">
                            <a:latin typeface="Cambria Math" panose="02040503050406030204" pitchFamily="18" charset="0"/>
                          </a:rPr>
                          <m:t>𝑖</m:t>
                        </m:r>
                        <m:r>
                          <a:rPr lang="en-US" altLang="zh-CN" b="0" i="1" dirty="0">
                            <a:latin typeface="Cambria Math" panose="02040503050406030204" pitchFamily="18" charset="0"/>
                          </a:rPr>
                          <m:t>,</m:t>
                        </m:r>
                        <m:r>
                          <a:rPr lang="en-US" altLang="zh-CN" b="0" i="1" dirty="0">
                            <a:latin typeface="Cambria Math" panose="02040503050406030204" pitchFamily="18" charset="0"/>
                          </a:rPr>
                          <m:t>𝑗</m:t>
                        </m:r>
                        <m:r>
                          <a:rPr lang="en-US" altLang="zh-CN" b="0" i="1" dirty="0">
                            <a:latin typeface="Cambria Math" panose="02040503050406030204" pitchFamily="18" charset="0"/>
                          </a:rPr>
                          <m:t> </m:t>
                        </m:r>
                      </m:sub>
                    </m:sSub>
                  </m:oMath>
                </a14:m>
                <a:r>
                  <a:rPr lang="en" altLang="zh-CN" dirty="0"/>
                  <a:t>in the </a:t>
                </a:r>
                <a14:m>
                  <m:oMath xmlns:m="http://schemas.openxmlformats.org/officeDocument/2006/math">
                    <m:sSup>
                      <m:sSupPr>
                        <m:ctrlPr>
                          <a:rPr lang="en" altLang="zh-CN" i="1" dirty="0">
                            <a:latin typeface="Cambria Math" panose="02040503050406030204" pitchFamily="18" charset="0"/>
                          </a:rPr>
                        </m:ctrlPr>
                      </m:sSupPr>
                      <m:e>
                        <m:r>
                          <a:rPr lang="en-US" altLang="zh-CN" b="0" i="1" dirty="0">
                            <a:latin typeface="Cambria Math" panose="02040503050406030204" pitchFamily="18" charset="0"/>
                          </a:rPr>
                          <m:t>𝑖</m:t>
                        </m:r>
                      </m:e>
                      <m:sup>
                        <m:r>
                          <a:rPr lang="en-US" altLang="zh-CN" i="1" dirty="0">
                            <a:latin typeface="Cambria Math" panose="02040503050406030204" pitchFamily="18" charset="0"/>
                          </a:rPr>
                          <m:t>𝑡h</m:t>
                        </m:r>
                      </m:sup>
                    </m:sSup>
                  </m:oMath>
                </a14:m>
                <a:r>
                  <a:rPr lang="en" altLang="zh-CN" dirty="0"/>
                  <a:t> DNN </a:t>
                </a:r>
                <a14:m>
                  <m:oMath xmlns:m="http://schemas.openxmlformats.org/officeDocument/2006/math">
                    <m:sSub>
                      <m:sSubPr>
                        <m:ctrlPr>
                          <a:rPr lang="en" altLang="zh-CN" i="1" dirty="0">
                            <a:latin typeface="Cambria Math" panose="02040503050406030204" pitchFamily="18" charset="0"/>
                          </a:rPr>
                        </m:ctrlPr>
                      </m:sSubPr>
                      <m:e>
                        <m:r>
                          <a:rPr lang="en-US" altLang="zh-CN" b="0" i="1" dirty="0">
                            <a:latin typeface="Cambria Math" panose="02040503050406030204" pitchFamily="18" charset="0"/>
                          </a:rPr>
                          <m:t>𝐷</m:t>
                        </m:r>
                      </m:e>
                      <m:sub>
                        <m:r>
                          <a:rPr lang="en-US" altLang="zh-CN" i="1" dirty="0">
                            <a:latin typeface="Cambria Math" panose="02040503050406030204" pitchFamily="18" charset="0"/>
                          </a:rPr>
                          <m:t>𝑖</m:t>
                        </m:r>
                      </m:sub>
                    </m:sSub>
                  </m:oMath>
                </a14:m>
                <a:r>
                  <a:rPr lang="en" altLang="zh-CN" dirty="0"/>
                  <a:t> to be mapped to the </a:t>
                </a:r>
                <a14:m>
                  <m:oMath xmlns:m="http://schemas.openxmlformats.org/officeDocument/2006/math">
                    <m:sSup>
                      <m:sSupPr>
                        <m:ctrlPr>
                          <a:rPr lang="en" altLang="zh-CN" i="1" dirty="0">
                            <a:latin typeface="Cambria Math" panose="02040503050406030204" pitchFamily="18" charset="0"/>
                          </a:rPr>
                        </m:ctrlPr>
                      </m:sSupPr>
                      <m:e>
                        <m:r>
                          <a:rPr lang="en-US" altLang="zh-CN" b="0" i="1" dirty="0">
                            <a:latin typeface="Cambria Math" panose="02040503050406030204" pitchFamily="18" charset="0"/>
                          </a:rPr>
                          <m:t>𝑘</m:t>
                        </m:r>
                      </m:e>
                      <m:sup>
                        <m:r>
                          <a:rPr lang="en-US" altLang="zh-CN" i="1" dirty="0">
                            <a:latin typeface="Cambria Math" panose="02040503050406030204" pitchFamily="18" charset="0"/>
                          </a:rPr>
                          <m:t>𝑡h</m:t>
                        </m:r>
                      </m:sup>
                    </m:sSup>
                  </m:oMath>
                </a14:m>
                <a:r>
                  <a:rPr lang="en" altLang="zh-CN" dirty="0"/>
                  <a:t> sub-accelerator </a:t>
                </a:r>
                <a14:m>
                  <m:oMath xmlns:m="http://schemas.openxmlformats.org/officeDocument/2006/math">
                    <m:r>
                      <a:rPr lang="en-US" altLang="zh-CN" i="1" dirty="0">
                        <a:latin typeface="Cambria Math" panose="02040503050406030204" pitchFamily="18" charset="0"/>
                      </a:rPr>
                      <m:t>𝑎𝑖</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𝑐</m:t>
                        </m:r>
                      </m:e>
                      <m:sub>
                        <m:r>
                          <a:rPr lang="en-US" altLang="zh-CN" i="1" dirty="0">
                            <a:latin typeface="Cambria Math" panose="02040503050406030204" pitchFamily="18" charset="0"/>
                          </a:rPr>
                          <m:t>𝑘</m:t>
                        </m:r>
                      </m:sub>
                    </m:sSub>
                    <m:r>
                      <a:rPr lang="en-US" altLang="zh-CN" i="1" dirty="0">
                        <a:latin typeface="Cambria Math" panose="02040503050406030204" pitchFamily="18" charset="0"/>
                      </a:rPr>
                      <m:t> </m:t>
                    </m:r>
                  </m:oMath>
                </a14:m>
                <a:r>
                  <a:rPr lang="en" altLang="zh-CN"/>
                  <a:t>;</a:t>
                </a:r>
              </a:p>
              <a:p>
                <a:pPr lvl="1"/>
                <a:r>
                  <a:rPr lang="en" altLang="zh-CN"/>
                  <a:t>Following a schedule function </a:t>
                </a:r>
                <a14:m>
                  <m:oMath xmlns:m="http://schemas.openxmlformats.org/officeDocument/2006/math">
                    <m:r>
                      <a:rPr lang="en-US" altLang="zh-CN" b="0" i="1">
                        <a:latin typeface="Cambria Math" panose="02040503050406030204" pitchFamily="18" charset="0"/>
                      </a:rPr>
                      <m:t>𝑠𝑐h</m:t>
                    </m:r>
                    <m:r>
                      <a:rPr lang="en-US" altLang="zh-CN" b="0" i="1">
                        <a:latin typeface="Cambria Math" panose="02040503050406030204" pitchFamily="18" charset="0"/>
                      </a:rPr>
                      <m:t>(</m:t>
                    </m:r>
                    <m:r>
                      <a:rPr lang="en-US" altLang="zh-CN" i="1" dirty="0">
                        <a:latin typeface="Cambria Math" panose="02040503050406030204" pitchFamily="18" charset="0"/>
                      </a:rPr>
                      <m:t>𝑎𝑖</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𝑐</m:t>
                        </m:r>
                      </m:e>
                      <m:sub>
                        <m:r>
                          <a:rPr lang="en-US" altLang="zh-CN" i="1" dirty="0">
                            <a:latin typeface="Cambria Math" panose="02040503050406030204" pitchFamily="18" charset="0"/>
                          </a:rPr>
                          <m:t>𝑘</m:t>
                        </m:r>
                      </m:sub>
                    </m:sSub>
                    <m:r>
                      <a:rPr lang="en-US" altLang="zh-CN" b="0" i="1">
                        <a:latin typeface="Cambria Math" panose="02040503050406030204" pitchFamily="18" charset="0"/>
                      </a:rPr>
                      <m:t>)</m:t>
                    </m:r>
                  </m:oMath>
                </a14:m>
                <a:r>
                  <a:rPr lang="en" altLang="zh-CN"/>
                  <a:t>;</a:t>
                </a:r>
              </a:p>
              <a:p>
                <a:pPr lvl="1"/>
                <a:endParaRPr lang="en" altLang="zh-CN"/>
              </a:p>
              <a:p>
                <a:pPr lvl="1"/>
                <a:endParaRPr kumimoji="1" lang="zh-CN" altLang="en-US" sz="2000"/>
              </a:p>
            </p:txBody>
          </p:sp>
        </mc:Choice>
        <mc:Fallback xmlns="">
          <p:sp>
            <p:nvSpPr>
              <p:cNvPr id="3" name="内容占位符 2">
                <a:extLst>
                  <a:ext uri="{FF2B5EF4-FFF2-40B4-BE49-F238E27FC236}">
                    <a16:creationId xmlns:a16="http://schemas.microsoft.com/office/drawing/2014/main" id="{959C03A2-0FB2-494F-AE41-735408B6C8C9}"/>
                  </a:ext>
                </a:extLst>
              </p:cNvPr>
              <p:cNvSpPr>
                <a:spLocks noGrp="1" noRot="1" noChangeAspect="1" noMove="1" noResize="1" noEditPoints="1" noAdjustHandles="1" noChangeArrowheads="1" noChangeShapeType="1" noTextEdit="1"/>
              </p:cNvSpPr>
              <p:nvPr>
                <p:ph idx="1"/>
              </p:nvPr>
            </p:nvSpPr>
            <p:spPr>
              <a:xfrm>
                <a:off x="457200" y="1305454"/>
                <a:ext cx="8686800" cy="5019146"/>
              </a:xfrm>
              <a:blipFill>
                <a:blip r:embed="rId3"/>
                <a:stretch>
                  <a:fillRect l="-146" t="-504" r="-1462"/>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0B1CB1BB-1774-A849-A967-05582F386B12}"/>
              </a:ext>
            </a:extLst>
          </p:cNvPr>
          <p:cNvSpPr>
            <a:spLocks noGrp="1"/>
          </p:cNvSpPr>
          <p:nvPr>
            <p:ph type="sldNum" sz="quarter" idx="11"/>
          </p:nvPr>
        </p:nvSpPr>
        <p:spPr/>
        <p:txBody>
          <a:bodyPr/>
          <a:lstStyle/>
          <a:p>
            <a:pPr>
              <a:defRPr/>
            </a:pPr>
            <a:fld id="{0581BA8F-9364-4F3B-9ECC-1CBC2CDE499B}" type="slidenum">
              <a:rPr lang="en-US" altLang="zh-CN"/>
              <a:t>9</a:t>
            </a:fld>
            <a:endParaRPr lang="en-US" altLang="zh-CN" dirty="0"/>
          </a:p>
        </p:txBody>
      </p:sp>
    </p:spTree>
    <p:extLst>
      <p:ext uri="{BB962C8B-B14F-4D97-AF65-F5344CB8AC3E}">
        <p14:creationId xmlns:p14="http://schemas.microsoft.com/office/powerpoint/2010/main" val="594243138"/>
      </p:ext>
    </p:extLst>
  </p:cSld>
  <p:clrMapOvr>
    <a:masterClrMapping/>
  </p:clrMapOvr>
</p:sld>
</file>

<file path=ppt/theme/theme1.xml><?xml version="1.0" encoding="utf-8"?>
<a:theme xmlns:a="http://schemas.openxmlformats.org/drawingml/2006/main" name="1_默认设计模板">
  <a:themeElements>
    <a:clrScheme name="ZHU_COLOR_4">
      <a:dk1>
        <a:srgbClr val="000000"/>
      </a:dk1>
      <a:lt1>
        <a:srgbClr val="FFFFFF"/>
      </a:lt1>
      <a:dk2>
        <a:srgbClr val="00007B"/>
      </a:dk2>
      <a:lt2>
        <a:srgbClr val="F2F2F2"/>
      </a:lt2>
      <a:accent1>
        <a:srgbClr val="0070C0"/>
      </a:accent1>
      <a:accent2>
        <a:srgbClr val="C00000"/>
      </a:accent2>
      <a:accent3>
        <a:srgbClr val="FFD965"/>
      </a:accent3>
      <a:accent4>
        <a:srgbClr val="0000A4"/>
      </a:accent4>
      <a:accent5>
        <a:srgbClr val="003D1B"/>
      </a:accent5>
      <a:accent6>
        <a:srgbClr val="3F3F3F"/>
      </a:accent6>
      <a:hlink>
        <a:srgbClr val="000052"/>
      </a:hlink>
      <a:folHlink>
        <a:srgbClr val="600000"/>
      </a:folHlink>
    </a:clrScheme>
    <a:fontScheme name="zhu_font_v4">
      <a:majorFont>
        <a:latin typeface="Georgia"/>
        <a:ea typeface="微软雅黑"/>
        <a:cs typeface=""/>
      </a:majorFont>
      <a:minorFont>
        <a:latin typeface="Georgia"/>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tx1"/>
          </a:solidFill>
        </a:ln>
      </a:spPr>
      <a:bodyPr wrap="square" anchor="ctr" anchorCtr="0">
        <a:noAutofit/>
      </a:bodyPr>
      <a:lstStyle>
        <a:defPPr>
          <a:defRPr sz="1400" dirty="0">
            <a:latin typeface="+mn-lt"/>
            <a:ea typeface="+mn-ea"/>
          </a:defRPr>
        </a:defPPr>
      </a:lstStyle>
    </a:spDef>
    <a:txDef>
      <a:spPr>
        <a:noFill/>
      </a:spPr>
      <a:bodyPr wrap="none" rtlCol="0">
        <a:spAutoFit/>
      </a:bodyPr>
      <a:lstStyle>
        <a:defPPr>
          <a:defRPr dirty="0" smtClean="0">
            <a:latin typeface="+mn-lt"/>
            <a:ea typeface="+mn-ea"/>
          </a:defRPr>
        </a:defPPr>
      </a:lstStyle>
    </a:txDef>
  </a:objectDefaults>
  <a:extraClrSchemeLst>
    <a:extraClrScheme>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15565</TotalTime>
  <Words>2891</Words>
  <Application>Microsoft Office PowerPoint</Application>
  <PresentationFormat>全屏显示(4:3)</PresentationFormat>
  <Paragraphs>256</Paragraphs>
  <Slides>23</Slides>
  <Notes>21</Notes>
  <HiddenSlides>1</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23</vt:i4>
      </vt:variant>
    </vt:vector>
  </HeadingPairs>
  <TitlesOfParts>
    <vt:vector size="34" baseType="lpstr">
      <vt:lpstr>黑体</vt:lpstr>
      <vt:lpstr>楷体_GB2312</vt:lpstr>
      <vt:lpstr>宋体</vt:lpstr>
      <vt:lpstr>微软雅黑</vt:lpstr>
      <vt:lpstr>Arial</vt:lpstr>
      <vt:lpstr>Cambria Math</vt:lpstr>
      <vt:lpstr>Comic Sans MS</vt:lpstr>
      <vt:lpstr>Georgia</vt:lpstr>
      <vt:lpstr>Segoe UI</vt:lpstr>
      <vt:lpstr>Wingdings</vt:lpstr>
      <vt:lpstr>1_默认设计模板</vt:lpstr>
      <vt:lpstr>PowerPoint 演示文稿</vt:lpstr>
      <vt:lpstr>Outline</vt:lpstr>
      <vt:lpstr>Background</vt:lpstr>
      <vt:lpstr>Challenge</vt:lpstr>
      <vt:lpstr>Challenge</vt:lpstr>
      <vt:lpstr>Problem Definition</vt:lpstr>
      <vt:lpstr>Application</vt:lpstr>
      <vt:lpstr>ASIC Accelerator</vt:lpstr>
      <vt:lpstr>Synthesis</vt:lpstr>
      <vt:lpstr>Problem Definition</vt:lpstr>
      <vt:lpstr>Co-design Framework</vt:lpstr>
      <vt:lpstr>Controller</vt:lpstr>
      <vt:lpstr>Optimizer Selector</vt:lpstr>
      <vt:lpstr>Evaluator</vt:lpstr>
      <vt:lpstr>Evaluator</vt:lpstr>
      <vt:lpstr>Evaluator</vt:lpstr>
      <vt:lpstr>Workloads and Datasets</vt:lpstr>
      <vt:lpstr>Search Spaces and limitations</vt:lpstr>
      <vt:lpstr>Experiments -- Design Space Exploration</vt:lpstr>
      <vt:lpstr>Experiments – Results on Multiple Tasks</vt:lpstr>
      <vt:lpstr>Thinking</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Qian</dc:creator>
  <cp:lastModifiedBy>dell</cp:lastModifiedBy>
  <cp:revision>3380</cp:revision>
  <cp:lastPrinted>2015-10-28T03:27:00Z</cp:lastPrinted>
  <dcterms:created xsi:type="dcterms:W3CDTF">2113-01-01T00:00:00Z</dcterms:created>
  <dcterms:modified xsi:type="dcterms:W3CDTF">2021-04-04T12:23:30Z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KSOProductBuildVer">
    <vt:lpwstr>2052-10.1.0.6749</vt:lpwstr>
  </property>
</Properties>
</file>